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16" autoAdjust="0"/>
  </p:normalViewPr>
  <p:slideViewPr>
    <p:cSldViewPr>
      <p:cViewPr>
        <p:scale>
          <a:sx n="99" d="100"/>
          <a:sy n="99" d="100"/>
        </p:scale>
        <p:origin x="-73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08.05.2017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rt\Desktop\4567.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2" name="Picture 2" descr="C:\Users\Mert\Desktop\aile-egitimi.jpg"/>
          <p:cNvPicPr>
            <a:picLocks noChangeAspect="1" noChangeArrowheads="1"/>
          </p:cNvPicPr>
          <p:nvPr/>
        </p:nvPicPr>
        <p:blipFill>
          <a:blip r:embed="rId3" cstate="print"/>
          <a:srcRect/>
          <a:stretch>
            <a:fillRect/>
          </a:stretch>
        </p:blipFill>
        <p:spPr bwMode="auto">
          <a:xfrm>
            <a:off x="4067944" y="1003511"/>
            <a:ext cx="3758750" cy="2569505"/>
          </a:xfrm>
          <a:prstGeom prst="rect">
            <a:avLst/>
          </a:prstGeom>
          <a:noFill/>
        </p:spPr>
      </p:pic>
      <p:sp>
        <p:nvSpPr>
          <p:cNvPr id="4" name="3 Dikdörtgen"/>
          <p:cNvSpPr/>
          <p:nvPr/>
        </p:nvSpPr>
        <p:spPr>
          <a:xfrm>
            <a:off x="4211960" y="3717032"/>
            <a:ext cx="3429145" cy="923330"/>
          </a:xfrm>
          <a:prstGeom prst="rect">
            <a:avLst/>
          </a:prstGeom>
          <a:noFill/>
        </p:spPr>
        <p:txBody>
          <a:bodyPr wrap="none" lIns="91440" tIns="45720" rIns="91440" bIns="45720">
            <a:spAutoFit/>
          </a:bodyPr>
          <a:lstStyle/>
          <a:p>
            <a:pPr algn="ct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Aile Eğitimi</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332656"/>
            <a:ext cx="4572000" cy="784830"/>
          </a:xfrm>
          <a:prstGeom prst="rect">
            <a:avLst/>
          </a:prstGeom>
        </p:spPr>
        <p:txBody>
          <a:bodyPr>
            <a:spAutoFit/>
          </a:bodyPr>
          <a:lstStyle/>
          <a:p>
            <a:pPr algn="ctr">
              <a:spcBef>
                <a:spcPct val="50000"/>
              </a:spcBef>
            </a:pPr>
            <a:r>
              <a:rPr lang="tr-TR" b="1" dirty="0" smtClean="0">
                <a:solidFill>
                  <a:srgbClr val="00B050"/>
                </a:solidFill>
              </a:rPr>
              <a:t>İletişim sadece konuşma değildir.</a:t>
            </a:r>
          </a:p>
          <a:p>
            <a:pPr algn="ctr">
              <a:spcBef>
                <a:spcPct val="50000"/>
              </a:spcBef>
            </a:pPr>
            <a:r>
              <a:rPr lang="tr-TR" b="1" dirty="0" smtClean="0">
                <a:solidFill>
                  <a:srgbClr val="00B050"/>
                </a:solidFill>
              </a:rPr>
              <a:t>İletişim aynı zamanda;</a:t>
            </a:r>
            <a:endParaRPr lang="tr-TR" b="1" dirty="0">
              <a:solidFill>
                <a:srgbClr val="00B050"/>
              </a:solidFill>
            </a:endParaRPr>
          </a:p>
        </p:txBody>
      </p:sp>
      <p:sp>
        <p:nvSpPr>
          <p:cNvPr id="4" name="3 Dikdörtgen"/>
          <p:cNvSpPr/>
          <p:nvPr/>
        </p:nvSpPr>
        <p:spPr>
          <a:xfrm>
            <a:off x="4211960" y="1196752"/>
            <a:ext cx="4572000" cy="4524315"/>
          </a:xfrm>
          <a:prstGeom prst="rect">
            <a:avLst/>
          </a:prstGeom>
        </p:spPr>
        <p:txBody>
          <a:bodyPr>
            <a:spAutoFit/>
          </a:bodyPr>
          <a:lstStyle/>
          <a:p>
            <a:pPr>
              <a:spcBef>
                <a:spcPct val="50000"/>
              </a:spcBef>
              <a:buFontTx/>
              <a:buChar char="•"/>
            </a:pPr>
            <a:r>
              <a:rPr lang="tr-TR" b="1" dirty="0" smtClean="0"/>
              <a:t>Ne söyleyeceğimizi bilmek,</a:t>
            </a:r>
          </a:p>
          <a:p>
            <a:pPr>
              <a:spcBef>
                <a:spcPct val="50000"/>
              </a:spcBef>
              <a:buFontTx/>
              <a:buChar char="•"/>
            </a:pPr>
            <a:r>
              <a:rPr lang="tr-TR" b="1" dirty="0" smtClean="0"/>
              <a:t>Bunu ne zaman söylemenin daha uygun olacağına,</a:t>
            </a:r>
          </a:p>
          <a:p>
            <a:pPr>
              <a:spcBef>
                <a:spcPct val="50000"/>
              </a:spcBef>
              <a:buFontTx/>
              <a:buChar char="•"/>
            </a:pPr>
            <a:r>
              <a:rPr lang="tr-TR" b="1" dirty="0" smtClean="0"/>
              <a:t>Nerede söylemenin doğru olduğuna karar vermek,</a:t>
            </a:r>
          </a:p>
          <a:p>
            <a:pPr>
              <a:spcBef>
                <a:spcPct val="50000"/>
              </a:spcBef>
              <a:buFontTx/>
              <a:buChar char="•"/>
            </a:pPr>
            <a:r>
              <a:rPr lang="tr-TR" b="1" dirty="0" smtClean="0"/>
              <a:t>En iyi nasıl söyleneceği hususunda fikir yürütmek,</a:t>
            </a:r>
          </a:p>
          <a:p>
            <a:pPr>
              <a:spcBef>
                <a:spcPct val="50000"/>
              </a:spcBef>
              <a:buFontTx/>
              <a:buChar char="•"/>
            </a:pPr>
            <a:r>
              <a:rPr lang="tr-TR" b="1" dirty="0" smtClean="0"/>
              <a:t>Olayları basite indirgeyerek sunabilmek,</a:t>
            </a:r>
          </a:p>
          <a:p>
            <a:pPr>
              <a:spcBef>
                <a:spcPct val="50000"/>
              </a:spcBef>
              <a:buFontTx/>
              <a:buChar char="•"/>
            </a:pPr>
            <a:r>
              <a:rPr lang="tr-TR" b="1" dirty="0" smtClean="0"/>
              <a:t>Akıcı bir dille ve karşınızdaki kimseyle göz kontağı kurarak konuşabilmek,</a:t>
            </a:r>
          </a:p>
          <a:p>
            <a:pPr>
              <a:spcBef>
                <a:spcPct val="50000"/>
              </a:spcBef>
              <a:buFontTx/>
              <a:buChar char="•"/>
            </a:pPr>
            <a:r>
              <a:rPr lang="tr-TR" b="1" dirty="0" smtClean="0"/>
              <a:t>Dikkati yoğunlaştırabilmek ve karşınızdaki kişinin verilen mesajı anlayıp anlayamadığını kontrol edebilmektir.</a:t>
            </a:r>
            <a:endParaRPr lang="tr-T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92080" y="260648"/>
            <a:ext cx="2274982" cy="369332"/>
          </a:xfrm>
          <a:prstGeom prst="rect">
            <a:avLst/>
          </a:prstGeom>
        </p:spPr>
        <p:txBody>
          <a:bodyPr wrap="none">
            <a:spAutoFit/>
          </a:bodyPr>
          <a:lstStyle/>
          <a:p>
            <a:pPr algn="ctr">
              <a:spcBef>
                <a:spcPct val="50000"/>
              </a:spcBef>
            </a:pPr>
            <a:r>
              <a:rPr lang="tr-TR" b="1" dirty="0" smtClean="0">
                <a:solidFill>
                  <a:srgbClr val="00B050"/>
                </a:solidFill>
              </a:rPr>
              <a:t>İLETİŞİMDE ENGELLER</a:t>
            </a:r>
            <a:endParaRPr lang="tr-TR" b="1" dirty="0">
              <a:solidFill>
                <a:srgbClr val="00B050"/>
              </a:solidFill>
            </a:endParaRPr>
          </a:p>
        </p:txBody>
      </p:sp>
      <p:sp>
        <p:nvSpPr>
          <p:cNvPr id="4" name="3 Dikdörtgen"/>
          <p:cNvSpPr/>
          <p:nvPr/>
        </p:nvSpPr>
        <p:spPr>
          <a:xfrm>
            <a:off x="4211960" y="2708920"/>
            <a:ext cx="4572000" cy="3693319"/>
          </a:xfrm>
          <a:prstGeom prst="rect">
            <a:avLst/>
          </a:prstGeom>
        </p:spPr>
        <p:txBody>
          <a:bodyPr>
            <a:spAutoFit/>
          </a:bodyPr>
          <a:lstStyle/>
          <a:p>
            <a:pPr marL="457200" indent="-457200">
              <a:spcBef>
                <a:spcPct val="50000"/>
              </a:spcBef>
              <a:buClr>
                <a:srgbClr val="0066FF"/>
              </a:buClr>
              <a:buFontTx/>
              <a:buAutoNum type="arabicParenR"/>
            </a:pPr>
            <a:r>
              <a:rPr lang="tr-TR" b="1" dirty="0" smtClean="0">
                <a:solidFill>
                  <a:schemeClr val="tx1">
                    <a:lumMod val="95000"/>
                    <a:lumOff val="5000"/>
                  </a:schemeClr>
                </a:solidFill>
              </a:rPr>
              <a:t>Emretme,yönetme:</a:t>
            </a:r>
          </a:p>
          <a:p>
            <a:pPr marL="457200" indent="-457200">
              <a:spcBef>
                <a:spcPct val="50000"/>
              </a:spcBef>
              <a:buClr>
                <a:srgbClr val="0066FF"/>
              </a:buClr>
              <a:buFontTx/>
              <a:buAutoNum type="arabicParenR"/>
            </a:pPr>
            <a:r>
              <a:rPr lang="tr-TR" b="1" dirty="0" smtClean="0">
                <a:solidFill>
                  <a:schemeClr val="tx1">
                    <a:lumMod val="95000"/>
                    <a:lumOff val="5000"/>
                  </a:schemeClr>
                </a:solidFill>
              </a:rPr>
              <a:t>Uyarma tehdit etme  (göz dağı verme):</a:t>
            </a:r>
          </a:p>
          <a:p>
            <a:pPr marL="457200" indent="-457200">
              <a:spcBef>
                <a:spcPct val="50000"/>
              </a:spcBef>
              <a:buClr>
                <a:srgbClr val="0066FF"/>
              </a:buClr>
              <a:buFontTx/>
              <a:buAutoNum type="arabicParenR"/>
            </a:pPr>
            <a:r>
              <a:rPr lang="tr-TR" b="1" dirty="0" smtClean="0">
                <a:solidFill>
                  <a:schemeClr val="tx1">
                    <a:lumMod val="95000"/>
                    <a:lumOff val="5000"/>
                  </a:schemeClr>
                </a:solidFill>
              </a:rPr>
              <a:t>Ahlak  dersi verme,vaaz etme:</a:t>
            </a:r>
          </a:p>
          <a:p>
            <a:pPr marL="457200" indent="-457200">
              <a:spcBef>
                <a:spcPct val="50000"/>
              </a:spcBef>
              <a:buClr>
                <a:srgbClr val="0066FF"/>
              </a:buClr>
              <a:buFontTx/>
              <a:buAutoNum type="arabicParenR"/>
            </a:pPr>
            <a:r>
              <a:rPr lang="tr-TR" b="1" dirty="0" smtClean="0">
                <a:solidFill>
                  <a:schemeClr val="tx1">
                    <a:lumMod val="95000"/>
                    <a:lumOff val="5000"/>
                  </a:schemeClr>
                </a:solidFill>
              </a:rPr>
              <a:t>Öğüt verme, çözüm getirme,fikir verme:</a:t>
            </a:r>
          </a:p>
          <a:p>
            <a:pPr marL="457200" indent="-457200">
              <a:spcBef>
                <a:spcPct val="50000"/>
              </a:spcBef>
              <a:buClr>
                <a:srgbClr val="0066FF"/>
              </a:buClr>
              <a:buFontTx/>
              <a:buAutoNum type="arabicParenR"/>
            </a:pPr>
            <a:r>
              <a:rPr lang="tr-TR" b="1" dirty="0" smtClean="0">
                <a:solidFill>
                  <a:schemeClr val="tx1">
                    <a:lumMod val="95000"/>
                    <a:lumOff val="5000"/>
                  </a:schemeClr>
                </a:solidFill>
              </a:rPr>
              <a:t>Mantık yoluyla inandırma tartışma:</a:t>
            </a:r>
          </a:p>
          <a:p>
            <a:pPr marL="457200" indent="-457200">
              <a:spcBef>
                <a:spcPct val="50000"/>
              </a:spcBef>
              <a:buClr>
                <a:srgbClr val="0066FF"/>
              </a:buClr>
              <a:buFontTx/>
              <a:buAutoNum type="arabicParenR"/>
            </a:pPr>
            <a:r>
              <a:rPr lang="tr-TR" b="1" dirty="0" smtClean="0">
                <a:solidFill>
                  <a:schemeClr val="tx1">
                    <a:lumMod val="95000"/>
                    <a:lumOff val="5000"/>
                  </a:schemeClr>
                </a:solidFill>
              </a:rPr>
              <a:t>Yargılama,eleştiri,suçlama:</a:t>
            </a:r>
          </a:p>
          <a:p>
            <a:pPr marL="457200" indent="-457200">
              <a:spcBef>
                <a:spcPct val="50000"/>
              </a:spcBef>
              <a:buClr>
                <a:srgbClr val="0066FF"/>
              </a:buClr>
              <a:buFontTx/>
              <a:buAutoNum type="arabicParenR"/>
            </a:pPr>
            <a:r>
              <a:rPr lang="tr-TR" b="1" dirty="0" smtClean="0">
                <a:solidFill>
                  <a:schemeClr val="tx1">
                    <a:lumMod val="95000"/>
                    <a:lumOff val="5000"/>
                  </a:schemeClr>
                </a:solidFill>
              </a:rPr>
              <a:t>Ad takma, gülünç duruma düşürme:</a:t>
            </a:r>
          </a:p>
          <a:p>
            <a:pPr marL="457200" indent="-457200">
              <a:spcBef>
                <a:spcPct val="50000"/>
              </a:spcBef>
              <a:buClr>
                <a:srgbClr val="0066FF"/>
              </a:buClr>
              <a:buFontTx/>
              <a:buAutoNum type="arabicParenR"/>
            </a:pPr>
            <a:r>
              <a:rPr lang="tr-TR" b="1" dirty="0" smtClean="0">
                <a:solidFill>
                  <a:schemeClr val="tx1">
                    <a:lumMod val="95000"/>
                    <a:lumOff val="5000"/>
                  </a:schemeClr>
                </a:solidFill>
              </a:rPr>
              <a:t>Tahlil etme,teşhis, tanı koyma:</a:t>
            </a:r>
          </a:p>
          <a:p>
            <a:pPr marL="457200" indent="-457200">
              <a:spcBef>
                <a:spcPct val="50000"/>
              </a:spcBef>
              <a:buClr>
                <a:srgbClr val="0066FF"/>
              </a:buClr>
              <a:buFontTx/>
              <a:buAutoNum type="arabicParenR"/>
            </a:pPr>
            <a:r>
              <a:rPr lang="tr-TR" b="1" dirty="0" smtClean="0">
                <a:solidFill>
                  <a:schemeClr val="tx1">
                    <a:lumMod val="95000"/>
                    <a:lumOff val="5000"/>
                  </a:schemeClr>
                </a:solidFill>
              </a:rPr>
              <a:t>İncelemek,,araştırmak,soruşturmak:</a:t>
            </a:r>
            <a:endParaRPr lang="tr-TR" b="1" dirty="0">
              <a:solidFill>
                <a:schemeClr val="tx1">
                  <a:lumMod val="95000"/>
                  <a:lumOff val="5000"/>
                </a:schemeClr>
              </a:solidFill>
            </a:endParaRPr>
          </a:p>
        </p:txBody>
      </p:sp>
      <p:pic>
        <p:nvPicPr>
          <p:cNvPr id="16386" name="Picture 2" descr="C:\Users\Mert\Desktop\15184309_iletii1.jpg"/>
          <p:cNvPicPr>
            <a:picLocks noChangeAspect="1" noChangeArrowheads="1"/>
          </p:cNvPicPr>
          <p:nvPr/>
        </p:nvPicPr>
        <p:blipFill>
          <a:blip r:embed="rId3" cstate="print"/>
          <a:srcRect/>
          <a:stretch>
            <a:fillRect/>
          </a:stretch>
        </p:blipFill>
        <p:spPr bwMode="auto">
          <a:xfrm>
            <a:off x="4283968" y="620688"/>
            <a:ext cx="4320480" cy="185084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436096" y="332656"/>
            <a:ext cx="2050561" cy="369332"/>
          </a:xfrm>
          <a:prstGeom prst="rect">
            <a:avLst/>
          </a:prstGeom>
        </p:spPr>
        <p:txBody>
          <a:bodyPr wrap="none">
            <a:spAutoFit/>
          </a:bodyPr>
          <a:lstStyle/>
          <a:p>
            <a:pPr algn="ctr">
              <a:spcBef>
                <a:spcPct val="50000"/>
              </a:spcBef>
            </a:pPr>
            <a:r>
              <a:rPr lang="tr-TR" b="1" dirty="0" smtClean="0">
                <a:solidFill>
                  <a:srgbClr val="00B050"/>
                </a:solidFill>
              </a:rPr>
              <a:t>AİLELERE ÖNERİLER</a:t>
            </a:r>
            <a:endParaRPr lang="tr-TR" b="1" dirty="0">
              <a:solidFill>
                <a:srgbClr val="00B050"/>
              </a:solidFill>
            </a:endParaRPr>
          </a:p>
        </p:txBody>
      </p:sp>
      <p:sp>
        <p:nvSpPr>
          <p:cNvPr id="4" name="3 Dikdörtgen"/>
          <p:cNvSpPr/>
          <p:nvPr/>
        </p:nvSpPr>
        <p:spPr>
          <a:xfrm>
            <a:off x="4139952" y="692696"/>
            <a:ext cx="4572000" cy="2893100"/>
          </a:xfrm>
          <a:prstGeom prst="rect">
            <a:avLst/>
          </a:prstGeom>
        </p:spPr>
        <p:txBody>
          <a:bodyPr>
            <a:spAutoFit/>
          </a:bodyPr>
          <a:lstStyle/>
          <a:p>
            <a:pPr marL="457200" indent="-457200">
              <a:spcBef>
                <a:spcPct val="50000"/>
              </a:spcBef>
              <a:buClr>
                <a:srgbClr val="FF0000"/>
              </a:buClr>
              <a:buFontTx/>
              <a:buChar char="•"/>
            </a:pPr>
            <a:r>
              <a:rPr lang="tr-TR" sz="1400" b="1" dirty="0" smtClean="0"/>
              <a:t>Çocukları  asla korkutmayın. Çünkü korku çocukların  psikolojik gelişimini olumsuz etkiler.</a:t>
            </a:r>
          </a:p>
          <a:p>
            <a:pPr marL="457200" indent="-457200">
              <a:spcBef>
                <a:spcPct val="50000"/>
              </a:spcBef>
              <a:buClr>
                <a:srgbClr val="FF0000"/>
              </a:buClr>
              <a:buFontTx/>
              <a:buChar char="•"/>
            </a:pPr>
            <a:r>
              <a:rPr lang="tr-TR" sz="1400" b="1" dirty="0" smtClean="0"/>
              <a:t>Dayağı eğitim sözlüğünüzden çıkarın.Dayak veya herhangi bir şiddetli otorite yüzünden sinen çocuk, yarının içi nefret, isyan duyguları ile dolu insanı olmaya adaydır.</a:t>
            </a:r>
          </a:p>
          <a:p>
            <a:pPr marL="457200" indent="-457200">
              <a:spcBef>
                <a:spcPct val="50000"/>
              </a:spcBef>
              <a:buClr>
                <a:srgbClr val="FF0000"/>
              </a:buClr>
              <a:buFontTx/>
              <a:buChar char="•"/>
            </a:pPr>
            <a:r>
              <a:rPr lang="tr-TR" sz="1400" b="1" dirty="0" smtClean="0"/>
              <a:t>Çocuklarımıza sevgi göstermekten çekinmeyiniz,çünkü çocuk için en önemli ve kalıcı korkuların başında anne ve babası tarafından sevilmemek veya terk edilmek korkusu gelir.Çocuklar kendi sevgilerini cömertçe sundukları kişilerden aynı davranışı beklerler.</a:t>
            </a:r>
            <a:endParaRPr lang="tr-TR" sz="1400" b="1" dirty="0"/>
          </a:p>
        </p:txBody>
      </p:sp>
      <p:sp>
        <p:nvSpPr>
          <p:cNvPr id="5" name="4 Dikdörtgen"/>
          <p:cNvSpPr/>
          <p:nvPr/>
        </p:nvSpPr>
        <p:spPr>
          <a:xfrm>
            <a:off x="4139952" y="3501008"/>
            <a:ext cx="4572000" cy="3108543"/>
          </a:xfrm>
          <a:prstGeom prst="rect">
            <a:avLst/>
          </a:prstGeom>
        </p:spPr>
        <p:txBody>
          <a:bodyPr>
            <a:spAutoFit/>
          </a:bodyPr>
          <a:lstStyle/>
          <a:p>
            <a:pPr marL="457200" indent="-457200">
              <a:spcBef>
                <a:spcPct val="50000"/>
              </a:spcBef>
              <a:buClr>
                <a:srgbClr val="FF0000"/>
              </a:buClr>
              <a:buFontTx/>
              <a:buChar char="•"/>
            </a:pPr>
            <a:r>
              <a:rPr lang="tr-TR" sz="1400" b="1" dirty="0" smtClean="0"/>
              <a:t>Şımartmak sevgi değildir.Şımartmak çocuğu her yönden geriletir, sevmekse geriletmez. Şımartılan çocuk bencilleşir sorumluluklarının farkına varamaz.</a:t>
            </a:r>
          </a:p>
          <a:p>
            <a:pPr marL="457200" indent="-457200">
              <a:spcBef>
                <a:spcPct val="50000"/>
              </a:spcBef>
              <a:buClr>
                <a:srgbClr val="FF0000"/>
              </a:buClr>
              <a:buFontTx/>
              <a:buChar char="•"/>
            </a:pPr>
            <a:r>
              <a:rPr lang="tr-TR" sz="1400" b="1" dirty="0" smtClean="0"/>
              <a:t>Eğitim açısından en önemli nokta ana babaların çocukla beraber oyun oynamaları ve oyuncak yapmalarıdır. Bunu yapmak asla gevşeklik değildir.</a:t>
            </a:r>
          </a:p>
          <a:p>
            <a:pPr marL="457200" indent="-457200">
              <a:spcBef>
                <a:spcPct val="50000"/>
              </a:spcBef>
              <a:buClr>
                <a:srgbClr val="FF0000"/>
              </a:buClr>
              <a:buFontTx/>
              <a:buChar char="•"/>
            </a:pPr>
            <a:r>
              <a:rPr lang="tr-TR" sz="1400" b="1" dirty="0" smtClean="0"/>
              <a:t>Çocuğu tanıyabilmenin en kestirme yolu çocukla dost olmaktır.Çünkü çocuk sevildiğine sayıldığına değer verildiğine inandığı oranda ana babasına güvenle açılabilir.Ancak çocuğun anlattığı duygu ve düşünce yaşadığı olaylar asla kendisine karşı kullanılmamalıdır bu yüzden çocuk cezalandırılmamalı alay edilmemelidir.</a:t>
            </a:r>
            <a:endParaRPr lang="tr-TR"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436096" y="260648"/>
            <a:ext cx="1938351" cy="369332"/>
          </a:xfrm>
          <a:prstGeom prst="rect">
            <a:avLst/>
          </a:prstGeom>
        </p:spPr>
        <p:txBody>
          <a:bodyPr wrap="none">
            <a:spAutoFit/>
          </a:bodyPr>
          <a:lstStyle/>
          <a:p>
            <a:pPr algn="ctr">
              <a:spcBef>
                <a:spcPct val="50000"/>
              </a:spcBef>
            </a:pPr>
            <a:r>
              <a:rPr lang="tr-TR" b="1" dirty="0" smtClean="0">
                <a:solidFill>
                  <a:srgbClr val="00B050"/>
                </a:solidFill>
              </a:rPr>
              <a:t>AİLE-GENÇ İLİŞKİSİ</a:t>
            </a:r>
            <a:endParaRPr lang="tr-TR" b="1" dirty="0">
              <a:solidFill>
                <a:srgbClr val="00B050"/>
              </a:solidFill>
            </a:endParaRPr>
          </a:p>
        </p:txBody>
      </p:sp>
      <p:sp>
        <p:nvSpPr>
          <p:cNvPr id="4" name="3 Dikdörtgen"/>
          <p:cNvSpPr/>
          <p:nvPr/>
        </p:nvSpPr>
        <p:spPr>
          <a:xfrm>
            <a:off x="4211960" y="620688"/>
            <a:ext cx="4572000" cy="338554"/>
          </a:xfrm>
          <a:prstGeom prst="rect">
            <a:avLst/>
          </a:prstGeom>
        </p:spPr>
        <p:txBody>
          <a:bodyPr wrap="square">
            <a:spAutoFit/>
          </a:bodyPr>
          <a:lstStyle/>
          <a:p>
            <a:pPr>
              <a:spcBef>
                <a:spcPct val="50000"/>
              </a:spcBef>
            </a:pPr>
            <a:r>
              <a:rPr lang="tr-TR" sz="1600" b="1" dirty="0" smtClean="0"/>
              <a:t>Düşüncelerinizin kalitesi yaşam kalitenizi etkiler.</a:t>
            </a:r>
            <a:endParaRPr lang="tr-TR" sz="1600" b="1" dirty="0"/>
          </a:p>
        </p:txBody>
      </p:sp>
      <p:sp>
        <p:nvSpPr>
          <p:cNvPr id="5" name="4 Dikdörtgen"/>
          <p:cNvSpPr/>
          <p:nvPr/>
        </p:nvSpPr>
        <p:spPr>
          <a:xfrm>
            <a:off x="4211960" y="1052736"/>
            <a:ext cx="4572000" cy="954107"/>
          </a:xfrm>
          <a:prstGeom prst="rect">
            <a:avLst/>
          </a:prstGeom>
        </p:spPr>
        <p:txBody>
          <a:bodyPr>
            <a:spAutoFit/>
          </a:bodyPr>
          <a:lstStyle/>
          <a:p>
            <a:pPr>
              <a:spcBef>
                <a:spcPct val="50000"/>
              </a:spcBef>
            </a:pPr>
            <a:r>
              <a:rPr lang="tr-TR" sz="1600" b="1" dirty="0" smtClean="0"/>
              <a:t>Olumlu düşünün ki olumlu davranabilesiniz.</a:t>
            </a:r>
          </a:p>
          <a:p>
            <a:pPr>
              <a:spcBef>
                <a:spcPct val="50000"/>
              </a:spcBef>
            </a:pPr>
            <a:r>
              <a:rPr lang="tr-TR" sz="1600" b="1" dirty="0" smtClean="0"/>
              <a:t>Olumlu düşünüm ki, bu düşünce çocuğunuza  da yansısın</a:t>
            </a:r>
            <a:r>
              <a:rPr lang="tr-TR" sz="1600" dirty="0" smtClean="0"/>
              <a:t>.</a:t>
            </a:r>
            <a:endParaRPr lang="tr-TR" sz="1600" dirty="0"/>
          </a:p>
        </p:txBody>
      </p:sp>
      <p:sp>
        <p:nvSpPr>
          <p:cNvPr id="6" name="5 Dikdörtgen"/>
          <p:cNvSpPr/>
          <p:nvPr/>
        </p:nvSpPr>
        <p:spPr>
          <a:xfrm>
            <a:off x="4211960" y="1988840"/>
            <a:ext cx="4572000" cy="1077218"/>
          </a:xfrm>
          <a:prstGeom prst="rect">
            <a:avLst/>
          </a:prstGeom>
        </p:spPr>
        <p:txBody>
          <a:bodyPr>
            <a:spAutoFit/>
          </a:bodyPr>
          <a:lstStyle/>
          <a:p>
            <a:pPr>
              <a:spcBef>
                <a:spcPct val="50000"/>
              </a:spcBef>
            </a:pPr>
            <a:r>
              <a:rPr lang="tr-TR" sz="1600" b="1" dirty="0" smtClean="0"/>
              <a:t>Olumlu düşünce  , olumlu duygu ve davranışı hazırlar.Ancak bunun için bardağın boş olan yarısını görmek yerine, bardağın dolu olan yarısını görmek gerekir.</a:t>
            </a:r>
            <a:endParaRPr lang="tr-TR" sz="1600" b="1" dirty="0"/>
          </a:p>
        </p:txBody>
      </p:sp>
      <p:sp>
        <p:nvSpPr>
          <p:cNvPr id="7" name="6 Dikdörtgen"/>
          <p:cNvSpPr/>
          <p:nvPr/>
        </p:nvSpPr>
        <p:spPr>
          <a:xfrm>
            <a:off x="5004048" y="2996952"/>
            <a:ext cx="2837572" cy="369332"/>
          </a:xfrm>
          <a:prstGeom prst="rect">
            <a:avLst/>
          </a:prstGeom>
        </p:spPr>
        <p:txBody>
          <a:bodyPr wrap="none">
            <a:spAutoFit/>
          </a:bodyPr>
          <a:lstStyle/>
          <a:p>
            <a:pPr algn="ctr">
              <a:spcBef>
                <a:spcPct val="50000"/>
              </a:spcBef>
            </a:pPr>
            <a:r>
              <a:rPr lang="tr-TR" b="1" dirty="0" smtClean="0">
                <a:solidFill>
                  <a:srgbClr val="00B050"/>
                </a:solidFill>
              </a:rPr>
              <a:t>OLUMLU DÜŞÜNCE NEDİR ?</a:t>
            </a:r>
            <a:endParaRPr lang="tr-TR" b="1" dirty="0">
              <a:solidFill>
                <a:srgbClr val="00B050"/>
              </a:solidFill>
            </a:endParaRPr>
          </a:p>
        </p:txBody>
      </p:sp>
      <p:sp>
        <p:nvSpPr>
          <p:cNvPr id="8" name="7 Dikdörtgen"/>
          <p:cNvSpPr/>
          <p:nvPr/>
        </p:nvSpPr>
        <p:spPr>
          <a:xfrm>
            <a:off x="4211960" y="5733256"/>
            <a:ext cx="4572000" cy="646331"/>
          </a:xfrm>
          <a:prstGeom prst="rect">
            <a:avLst/>
          </a:prstGeom>
        </p:spPr>
        <p:txBody>
          <a:bodyPr>
            <a:spAutoFit/>
          </a:bodyPr>
          <a:lstStyle/>
          <a:p>
            <a:pPr>
              <a:spcBef>
                <a:spcPct val="50000"/>
              </a:spcBef>
            </a:pPr>
            <a:r>
              <a:rPr lang="tr-TR" b="1" dirty="0" smtClean="0"/>
              <a:t>Olumlu düşünce bilinçaltı dünyasını olumlu yöne </a:t>
            </a:r>
            <a:r>
              <a:rPr lang="tr-TR" b="1" dirty="0" err="1" smtClean="0"/>
              <a:t>kanalize</a:t>
            </a:r>
            <a:r>
              <a:rPr lang="tr-TR" b="1" dirty="0" smtClean="0"/>
              <a:t> etmektir.</a:t>
            </a:r>
            <a:endParaRPr lang="tr-TR" b="1" dirty="0"/>
          </a:p>
        </p:txBody>
      </p:sp>
      <p:pic>
        <p:nvPicPr>
          <p:cNvPr id="15362" name="Picture 2" descr="C:\Users\Mert\Desktop\maxresdefault (1).jpg"/>
          <p:cNvPicPr>
            <a:picLocks noChangeAspect="1" noChangeArrowheads="1"/>
          </p:cNvPicPr>
          <p:nvPr/>
        </p:nvPicPr>
        <p:blipFill>
          <a:blip r:embed="rId3" cstate="print"/>
          <a:srcRect/>
          <a:stretch>
            <a:fillRect/>
          </a:stretch>
        </p:blipFill>
        <p:spPr bwMode="auto">
          <a:xfrm>
            <a:off x="4283968" y="3356992"/>
            <a:ext cx="4248472" cy="235633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4247317"/>
          </a:xfrm>
          <a:prstGeom prst="rect">
            <a:avLst/>
          </a:prstGeom>
        </p:spPr>
        <p:txBody>
          <a:bodyPr>
            <a:spAutoFit/>
          </a:bodyPr>
          <a:lstStyle/>
          <a:p>
            <a:pPr marL="457200" indent="-457200">
              <a:spcBef>
                <a:spcPct val="50000"/>
              </a:spcBef>
            </a:pPr>
            <a:r>
              <a:rPr lang="tr-TR" b="1" dirty="0" smtClean="0">
                <a:solidFill>
                  <a:srgbClr val="00B050"/>
                </a:solidFill>
              </a:rPr>
              <a:t>Çocuğa olumlu  yaklaşım için:</a:t>
            </a:r>
          </a:p>
          <a:p>
            <a:pPr marL="457200" indent="-457200">
              <a:spcBef>
                <a:spcPct val="50000"/>
              </a:spcBef>
              <a:buFontTx/>
              <a:buAutoNum type="arabicPeriod"/>
            </a:pPr>
            <a:r>
              <a:rPr lang="tr-TR" b="1" dirty="0" smtClean="0"/>
              <a:t>Önce kendi kafanızda net ve tutarlı olun.Çocukla iyi bir iletişim kurun. Yaptığınız işi bırakıp çocuğa yaklaşın ve onun size bakmasını sağlayın.</a:t>
            </a:r>
          </a:p>
          <a:p>
            <a:pPr marL="457200" indent="-457200">
              <a:spcBef>
                <a:spcPct val="50000"/>
              </a:spcBef>
              <a:buFontTx/>
              <a:buAutoNum type="arabicPeriod"/>
            </a:pPr>
            <a:r>
              <a:rPr lang="tr-TR" b="1" dirty="0" smtClean="0"/>
              <a:t>O size bakıncaya kadar.,yapmasını istediğiniz şeyi söylemeyin.</a:t>
            </a:r>
          </a:p>
          <a:p>
            <a:pPr marL="457200" indent="-457200">
              <a:spcBef>
                <a:spcPct val="50000"/>
              </a:spcBef>
              <a:buFontTx/>
              <a:buAutoNum type="arabicPeriod"/>
            </a:pPr>
            <a:r>
              <a:rPr lang="tr-TR" b="1" dirty="0" smtClean="0"/>
              <a:t>Açık  ve net olun.’ Şimdi şunu..... Yapmanı istiyorum, anlıyor musun,’ deyin. Evet veya Hayır cevabı alıncaya kadar bekleyin.</a:t>
            </a:r>
          </a:p>
          <a:p>
            <a:pPr marL="457200" indent="-457200">
              <a:spcBef>
                <a:spcPct val="50000"/>
              </a:spcBef>
              <a:buFontTx/>
              <a:buAutoNum type="arabicPeriod"/>
            </a:pPr>
            <a:r>
              <a:rPr lang="tr-TR" b="1" dirty="0" smtClean="0"/>
              <a:t>Eğer karşılık vermezse istediğinizi tekrarlayın.</a:t>
            </a:r>
            <a:endParaRPr lang="tr-TR" b="1" dirty="0"/>
          </a:p>
        </p:txBody>
      </p:sp>
      <p:sp>
        <p:nvSpPr>
          <p:cNvPr id="4" name="3 Dikdörtgen"/>
          <p:cNvSpPr/>
          <p:nvPr/>
        </p:nvSpPr>
        <p:spPr>
          <a:xfrm>
            <a:off x="4211960" y="4797152"/>
            <a:ext cx="4572000" cy="1477328"/>
          </a:xfrm>
          <a:prstGeom prst="rect">
            <a:avLst/>
          </a:prstGeom>
        </p:spPr>
        <p:txBody>
          <a:bodyPr>
            <a:spAutoFit/>
          </a:bodyPr>
          <a:lstStyle/>
          <a:p>
            <a:pPr>
              <a:spcBef>
                <a:spcPct val="50000"/>
              </a:spcBef>
            </a:pPr>
            <a:r>
              <a:rPr lang="tr-TR" b="1" dirty="0" smtClean="0"/>
              <a:t>Tartışmayın, kızmayın. Yavaş ve derin nefesler alın, böylece sakinleşirsiniz. Aile çocuk ilişkileri, anne-babanın sabırlı olmasını gerektirir.Burada çocuğa vermeye çalıştığınız, bu konuda kararlı olduğunuz mesajıdır.</a:t>
            </a:r>
            <a:endParaRPr lang="tr-TR"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404664"/>
            <a:ext cx="4572000" cy="1200329"/>
          </a:xfrm>
          <a:prstGeom prst="rect">
            <a:avLst/>
          </a:prstGeom>
        </p:spPr>
        <p:txBody>
          <a:bodyPr>
            <a:spAutoFit/>
          </a:bodyPr>
          <a:lstStyle/>
          <a:p>
            <a:pPr>
              <a:spcBef>
                <a:spcPct val="50000"/>
              </a:spcBef>
            </a:pPr>
            <a:r>
              <a:rPr lang="tr-TR" b="1" i="1" dirty="0" smtClean="0"/>
              <a:t>ÇOCUĞUNUZA GÖSTERDİĞİNİZ YAKLAŞIMDA ÖNEMLİ OLAN, HERHANGİ BİR MÜNAKAŞAYA GİRMEMEK, SİNİRLENMEMEK, SADECE İSTEDİĞİNİZİ ÇOCUĞA TEKRARLAMAKTIR.</a:t>
            </a:r>
            <a:endParaRPr lang="tr-TR" b="1" i="1" dirty="0"/>
          </a:p>
        </p:txBody>
      </p:sp>
      <p:sp>
        <p:nvSpPr>
          <p:cNvPr id="4" name="3 Dikdörtgen"/>
          <p:cNvSpPr/>
          <p:nvPr/>
        </p:nvSpPr>
        <p:spPr>
          <a:xfrm>
            <a:off x="4139952" y="3645024"/>
            <a:ext cx="4572000" cy="646331"/>
          </a:xfrm>
          <a:prstGeom prst="rect">
            <a:avLst/>
          </a:prstGeom>
        </p:spPr>
        <p:txBody>
          <a:bodyPr>
            <a:spAutoFit/>
          </a:bodyPr>
          <a:lstStyle/>
          <a:p>
            <a:pPr algn="ctr">
              <a:spcBef>
                <a:spcPct val="50000"/>
              </a:spcBef>
            </a:pPr>
            <a:r>
              <a:rPr lang="tr-TR" b="1" i="1" dirty="0" smtClean="0"/>
              <a:t>Çocuğunuzu Sevdiğinizi Öperek, Okşayarak, Beden Dilinizle  de gösterin.</a:t>
            </a:r>
            <a:endParaRPr lang="tr-TR" b="1" i="1" dirty="0"/>
          </a:p>
        </p:txBody>
      </p:sp>
      <p:pic>
        <p:nvPicPr>
          <p:cNvPr id="14338" name="Picture 2" descr="C:\Users\Mert\Desktop\157870466.jpg"/>
          <p:cNvPicPr>
            <a:picLocks noChangeAspect="1" noChangeArrowheads="1"/>
          </p:cNvPicPr>
          <p:nvPr/>
        </p:nvPicPr>
        <p:blipFill>
          <a:blip r:embed="rId3" cstate="print"/>
          <a:srcRect/>
          <a:stretch>
            <a:fillRect/>
          </a:stretch>
        </p:blipFill>
        <p:spPr bwMode="auto">
          <a:xfrm>
            <a:off x="4283968" y="1556792"/>
            <a:ext cx="4248472" cy="2088232"/>
          </a:xfrm>
          <a:prstGeom prst="rect">
            <a:avLst/>
          </a:prstGeom>
          <a:noFill/>
        </p:spPr>
      </p:pic>
      <p:pic>
        <p:nvPicPr>
          <p:cNvPr id="14339" name="Picture 3" descr="C:\Users\Mert\Desktop\14043946510.09329900.jpg"/>
          <p:cNvPicPr>
            <a:picLocks noChangeAspect="1" noChangeArrowheads="1"/>
          </p:cNvPicPr>
          <p:nvPr/>
        </p:nvPicPr>
        <p:blipFill>
          <a:blip r:embed="rId4" cstate="print"/>
          <a:srcRect/>
          <a:stretch>
            <a:fillRect/>
          </a:stretch>
        </p:blipFill>
        <p:spPr bwMode="auto">
          <a:xfrm>
            <a:off x="4283968" y="4293096"/>
            <a:ext cx="4248472" cy="212439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332656"/>
            <a:ext cx="4572000" cy="646331"/>
          </a:xfrm>
          <a:prstGeom prst="rect">
            <a:avLst/>
          </a:prstGeom>
        </p:spPr>
        <p:txBody>
          <a:bodyPr>
            <a:spAutoFit/>
          </a:bodyPr>
          <a:lstStyle/>
          <a:p>
            <a:pPr algn="ctr">
              <a:spcBef>
                <a:spcPct val="50000"/>
              </a:spcBef>
            </a:pPr>
            <a:r>
              <a:rPr lang="tr-TR" b="1" dirty="0" smtClean="0">
                <a:solidFill>
                  <a:srgbClr val="00B050"/>
                </a:solidFill>
              </a:rPr>
              <a:t>Dayakla ve zor kullanarak davranışı yönlendirmeyi amaçlayan anne baba;</a:t>
            </a:r>
            <a:endParaRPr lang="tr-TR" b="1" dirty="0">
              <a:solidFill>
                <a:srgbClr val="00B050"/>
              </a:solidFill>
            </a:endParaRPr>
          </a:p>
        </p:txBody>
      </p:sp>
      <p:sp>
        <p:nvSpPr>
          <p:cNvPr id="4" name="3 Dikdörtgen"/>
          <p:cNvSpPr/>
          <p:nvPr/>
        </p:nvSpPr>
        <p:spPr>
          <a:xfrm>
            <a:off x="4211960" y="1052736"/>
            <a:ext cx="4572000" cy="1754326"/>
          </a:xfrm>
          <a:prstGeom prst="rect">
            <a:avLst/>
          </a:prstGeom>
        </p:spPr>
        <p:txBody>
          <a:bodyPr>
            <a:spAutoFit/>
          </a:bodyPr>
          <a:lstStyle/>
          <a:p>
            <a:pPr marL="457200" indent="-457200">
              <a:spcBef>
                <a:spcPct val="50000"/>
              </a:spcBef>
              <a:buFontTx/>
              <a:buAutoNum type="alphaLcPeriod"/>
            </a:pPr>
            <a:r>
              <a:rPr lang="tr-TR" b="1" dirty="0" smtClean="0"/>
              <a:t>Çocuğun kendilerine karşı korku, öfke ve kızgınlık içinde olmasına sebep olur.</a:t>
            </a:r>
          </a:p>
          <a:p>
            <a:pPr marL="457200" indent="-457200">
              <a:spcBef>
                <a:spcPct val="50000"/>
              </a:spcBef>
              <a:buFontTx/>
              <a:buAutoNum type="alphaLcPeriod"/>
            </a:pPr>
            <a:r>
              <a:rPr lang="tr-TR" b="1" dirty="0" smtClean="0"/>
              <a:t>Çocuğa saldırgan olmayı ve sorunlarını şiddet yoluyla çözmeyi öğretir,</a:t>
            </a:r>
          </a:p>
          <a:p>
            <a:pPr marL="457200" indent="-457200">
              <a:spcBef>
                <a:spcPct val="50000"/>
              </a:spcBef>
              <a:buFontTx/>
              <a:buAutoNum type="alphaLcPeriod"/>
            </a:pPr>
            <a:r>
              <a:rPr lang="tr-TR" b="1" dirty="0" smtClean="0"/>
              <a:t>Zayıf vicdan ve ahlak gelişimine yol açar.</a:t>
            </a:r>
            <a:endParaRPr lang="tr-TR" b="1" dirty="0"/>
          </a:p>
        </p:txBody>
      </p:sp>
      <p:sp>
        <p:nvSpPr>
          <p:cNvPr id="5" name="4 Dikdörtgen"/>
          <p:cNvSpPr/>
          <p:nvPr/>
        </p:nvSpPr>
        <p:spPr>
          <a:xfrm>
            <a:off x="4283968" y="5229200"/>
            <a:ext cx="4320480" cy="369332"/>
          </a:xfrm>
          <a:prstGeom prst="rect">
            <a:avLst/>
          </a:prstGeom>
        </p:spPr>
        <p:txBody>
          <a:bodyPr wrap="square">
            <a:spAutoFit/>
          </a:bodyPr>
          <a:lstStyle/>
          <a:p>
            <a:pPr>
              <a:spcBef>
                <a:spcPct val="50000"/>
              </a:spcBef>
            </a:pPr>
            <a:r>
              <a:rPr lang="tr-TR" b="1" dirty="0" smtClean="0"/>
              <a:t>Sorumluluk Duygusu Kazandırma</a:t>
            </a:r>
            <a:endParaRPr lang="tr-TR" b="1" dirty="0"/>
          </a:p>
        </p:txBody>
      </p:sp>
      <p:sp>
        <p:nvSpPr>
          <p:cNvPr id="6" name="5 Dikdörtgen"/>
          <p:cNvSpPr/>
          <p:nvPr/>
        </p:nvSpPr>
        <p:spPr>
          <a:xfrm>
            <a:off x="4211960" y="5733256"/>
            <a:ext cx="4572000" cy="646331"/>
          </a:xfrm>
          <a:prstGeom prst="rect">
            <a:avLst/>
          </a:prstGeom>
        </p:spPr>
        <p:txBody>
          <a:bodyPr>
            <a:spAutoFit/>
          </a:bodyPr>
          <a:lstStyle/>
          <a:p>
            <a:pPr>
              <a:spcBef>
                <a:spcPct val="50000"/>
              </a:spcBef>
            </a:pPr>
            <a:r>
              <a:rPr lang="tr-TR" b="1" dirty="0" smtClean="0"/>
              <a:t>Mükemmeliyetçi Anne-Baba, Çocuğu Mutsuz ve Umutsuz Yapar</a:t>
            </a:r>
            <a:endParaRPr lang="tr-TR" b="1" dirty="0"/>
          </a:p>
        </p:txBody>
      </p:sp>
      <p:pic>
        <p:nvPicPr>
          <p:cNvPr id="13314" name="Picture 2" descr="C:\Users\Mert\Desktop\652_320_26cba736.jpg"/>
          <p:cNvPicPr>
            <a:picLocks noChangeAspect="1" noChangeArrowheads="1"/>
          </p:cNvPicPr>
          <p:nvPr/>
        </p:nvPicPr>
        <p:blipFill>
          <a:blip r:embed="rId3" cstate="print"/>
          <a:srcRect/>
          <a:stretch>
            <a:fillRect/>
          </a:stretch>
        </p:blipFill>
        <p:spPr bwMode="auto">
          <a:xfrm>
            <a:off x="4283968" y="2852936"/>
            <a:ext cx="4392488" cy="23141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364088" y="260648"/>
            <a:ext cx="2103461" cy="369332"/>
          </a:xfrm>
          <a:prstGeom prst="rect">
            <a:avLst/>
          </a:prstGeom>
        </p:spPr>
        <p:txBody>
          <a:bodyPr wrap="none">
            <a:spAutoFit/>
          </a:bodyPr>
          <a:lstStyle/>
          <a:p>
            <a:pPr>
              <a:spcBef>
                <a:spcPct val="50000"/>
              </a:spcBef>
            </a:pPr>
            <a:r>
              <a:rPr lang="tr-TR" b="1" dirty="0" smtClean="0">
                <a:solidFill>
                  <a:srgbClr val="00B050"/>
                </a:solidFill>
              </a:rPr>
              <a:t>AİLELERE  ÖNERİLER</a:t>
            </a:r>
            <a:endParaRPr lang="tr-TR" b="1" dirty="0">
              <a:solidFill>
                <a:srgbClr val="00B050"/>
              </a:solidFill>
            </a:endParaRPr>
          </a:p>
        </p:txBody>
      </p:sp>
      <p:sp>
        <p:nvSpPr>
          <p:cNvPr id="4" name="3 Dikdörtgen"/>
          <p:cNvSpPr/>
          <p:nvPr/>
        </p:nvSpPr>
        <p:spPr>
          <a:xfrm>
            <a:off x="4139952" y="548680"/>
            <a:ext cx="4572000" cy="3908762"/>
          </a:xfrm>
          <a:prstGeom prst="rect">
            <a:avLst/>
          </a:prstGeom>
        </p:spPr>
        <p:txBody>
          <a:bodyPr>
            <a:spAutoFit/>
          </a:bodyPr>
          <a:lstStyle/>
          <a:p>
            <a:pPr>
              <a:spcBef>
                <a:spcPct val="50000"/>
              </a:spcBef>
              <a:buFontTx/>
              <a:buChar char="•"/>
            </a:pPr>
            <a:r>
              <a:rPr lang="tr-TR" sz="1600" b="1" dirty="0" smtClean="0"/>
              <a:t>Genci önce insan olarak kabul edin ona sevgi ve saygı gösterdiğinizi belirtin.</a:t>
            </a:r>
          </a:p>
          <a:p>
            <a:pPr>
              <a:spcBef>
                <a:spcPct val="50000"/>
              </a:spcBef>
              <a:buFontTx/>
              <a:buChar char="•"/>
            </a:pPr>
            <a:r>
              <a:rPr lang="tr-TR" sz="1600" b="1" dirty="0" smtClean="0"/>
              <a:t>Gençlik çağına özgü biyolojik ruhsal ve toplumsal değişme ve gelişmeleri,bunların gencin yaşantısına nasıl yansıdığını bilip tanıyın gençlik çağının fırtınalı ve zor olduğunu göz önünde bulundurun.</a:t>
            </a:r>
          </a:p>
          <a:p>
            <a:pPr>
              <a:spcBef>
                <a:spcPct val="50000"/>
              </a:spcBef>
              <a:buFontTx/>
              <a:buChar char="•"/>
            </a:pPr>
            <a:r>
              <a:rPr lang="tr-TR" sz="1600" b="1" dirty="0" smtClean="0"/>
              <a:t>Gencin duygularındaki değişiklikleri ve düşlemlerden kaynaklanan davranışları karşısında serinkanlı olun.Kırıcı, sert ve yıkıcı davranışlarda bulunmayın.</a:t>
            </a:r>
          </a:p>
          <a:p>
            <a:pPr>
              <a:spcBef>
                <a:spcPct val="50000"/>
              </a:spcBef>
              <a:buFontTx/>
              <a:buChar char="•"/>
            </a:pPr>
            <a:r>
              <a:rPr lang="tr-TR" sz="1600" b="1" dirty="0" smtClean="0"/>
              <a:t>Genci denetlemek, engellemek ya da ödün veya ödül vermek için tutarlı davranın kimi zaman ödüle değer bulduğunuz bir davranışı başka bir zaman yermekten kaçının.</a:t>
            </a:r>
            <a:endParaRPr lang="tr-TR" sz="1600" b="1" dirty="0"/>
          </a:p>
        </p:txBody>
      </p:sp>
      <p:pic>
        <p:nvPicPr>
          <p:cNvPr id="11266" name="Picture 2" descr="C:\Users\Mert\Desktop\timthumb.jpg"/>
          <p:cNvPicPr>
            <a:picLocks noChangeAspect="1" noChangeArrowheads="1"/>
          </p:cNvPicPr>
          <p:nvPr/>
        </p:nvPicPr>
        <p:blipFill>
          <a:blip r:embed="rId3" cstate="print"/>
          <a:srcRect/>
          <a:stretch>
            <a:fillRect/>
          </a:stretch>
        </p:blipFill>
        <p:spPr bwMode="auto">
          <a:xfrm>
            <a:off x="4283968" y="4509120"/>
            <a:ext cx="4464496" cy="19442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211960" y="2132856"/>
            <a:ext cx="4572000" cy="4278094"/>
          </a:xfrm>
          <a:prstGeom prst="rect">
            <a:avLst/>
          </a:prstGeom>
        </p:spPr>
        <p:txBody>
          <a:bodyPr wrap="square">
            <a:spAutoFit/>
          </a:bodyPr>
          <a:lstStyle/>
          <a:p>
            <a:pPr>
              <a:spcBef>
                <a:spcPct val="50000"/>
              </a:spcBef>
              <a:buFontTx/>
              <a:buChar char="•"/>
            </a:pPr>
            <a:r>
              <a:rPr lang="tr-TR" sz="1600" b="1" dirty="0" smtClean="0"/>
              <a:t>Aile ve ev ile ilgili konularda ve sorunlarda gencin düşünce ve önerilerini alıp onunla konuşup tartışmaktan kaçınmayın.</a:t>
            </a:r>
          </a:p>
          <a:p>
            <a:pPr>
              <a:spcBef>
                <a:spcPct val="50000"/>
              </a:spcBef>
              <a:buFontTx/>
              <a:buChar char="•"/>
            </a:pPr>
            <a:r>
              <a:rPr lang="tr-TR" sz="1600" b="1" dirty="0" smtClean="0"/>
              <a:t>Konuşma ve tartışmalar sırasında gencin doğru düşündüğü gerçeği  bulup söylediği durumlarda ona hak verin,düşünce ve önerisini gerçekleştirmesi için yardımcı olun.</a:t>
            </a:r>
          </a:p>
          <a:p>
            <a:pPr>
              <a:spcBef>
                <a:spcPct val="50000"/>
              </a:spcBef>
              <a:buFontTx/>
              <a:buChar char="•"/>
            </a:pPr>
            <a:r>
              <a:rPr lang="tr-TR" sz="1600" b="1" dirty="0" smtClean="0"/>
              <a:t>Gençlerle yapılan tartışmaları onları korkutarak veya güldürerek kesmeyin.</a:t>
            </a:r>
          </a:p>
          <a:p>
            <a:pPr>
              <a:spcBef>
                <a:spcPct val="50000"/>
              </a:spcBef>
              <a:buFontTx/>
              <a:buChar char="•"/>
            </a:pPr>
            <a:r>
              <a:rPr lang="tr-TR" sz="1600" b="1" dirty="0" smtClean="0"/>
              <a:t>Gencin tutum ve davranışlarına biçim ve yön verin.Benim gençliğimde.......... Diye başlayan konuşma ve öykülerden kaçının.</a:t>
            </a:r>
          </a:p>
          <a:p>
            <a:pPr>
              <a:spcBef>
                <a:spcPct val="50000"/>
              </a:spcBef>
              <a:buFontTx/>
              <a:buChar char="•"/>
            </a:pPr>
            <a:r>
              <a:rPr lang="tr-TR" sz="1600" b="1" dirty="0" smtClean="0"/>
              <a:t>Gence bol bol öğüt vermek yerine örnek davranışlar yapın ve örnek davranışlar bulup gösterin.</a:t>
            </a:r>
            <a:endParaRPr lang="tr-TR" sz="1600" b="1" dirty="0"/>
          </a:p>
        </p:txBody>
      </p:sp>
      <p:pic>
        <p:nvPicPr>
          <p:cNvPr id="12290" name="Picture 2" descr="C:\Users\Mert\Desktop\ergenlik-psikolojisi.jpg"/>
          <p:cNvPicPr>
            <a:picLocks noChangeAspect="1" noChangeArrowheads="1"/>
          </p:cNvPicPr>
          <p:nvPr/>
        </p:nvPicPr>
        <p:blipFill>
          <a:blip r:embed="rId3" cstate="print"/>
          <a:srcRect/>
          <a:stretch>
            <a:fillRect/>
          </a:stretch>
        </p:blipFill>
        <p:spPr bwMode="auto">
          <a:xfrm>
            <a:off x="4283968" y="332656"/>
            <a:ext cx="4176464" cy="1800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644008" y="260648"/>
            <a:ext cx="3611373" cy="369332"/>
          </a:xfrm>
          <a:prstGeom prst="rect">
            <a:avLst/>
          </a:prstGeom>
        </p:spPr>
        <p:txBody>
          <a:bodyPr wrap="none">
            <a:spAutoFit/>
          </a:bodyPr>
          <a:lstStyle/>
          <a:p>
            <a:pPr algn="ctr">
              <a:spcBef>
                <a:spcPct val="50000"/>
              </a:spcBef>
            </a:pPr>
            <a:r>
              <a:rPr lang="tr-TR" b="1" dirty="0" smtClean="0">
                <a:solidFill>
                  <a:srgbClr val="00B050"/>
                </a:solidFill>
              </a:rPr>
              <a:t>OKUL ÇAĞINDA ARKADAŞ İLİŞKİLERİ</a:t>
            </a:r>
            <a:endParaRPr lang="tr-TR" b="1" dirty="0">
              <a:solidFill>
                <a:srgbClr val="00B050"/>
              </a:solidFill>
            </a:endParaRPr>
          </a:p>
        </p:txBody>
      </p:sp>
      <p:sp>
        <p:nvSpPr>
          <p:cNvPr id="4" name="3 Dikdörtgen"/>
          <p:cNvSpPr/>
          <p:nvPr/>
        </p:nvSpPr>
        <p:spPr>
          <a:xfrm>
            <a:off x="4139952" y="548680"/>
            <a:ext cx="4572000" cy="4031873"/>
          </a:xfrm>
          <a:prstGeom prst="rect">
            <a:avLst/>
          </a:prstGeom>
        </p:spPr>
        <p:txBody>
          <a:bodyPr>
            <a:spAutoFit/>
          </a:bodyPr>
          <a:lstStyle/>
          <a:p>
            <a:pPr>
              <a:spcBef>
                <a:spcPct val="50000"/>
              </a:spcBef>
            </a:pPr>
            <a:r>
              <a:rPr lang="tr-TR" sz="1600" b="1" dirty="0" smtClean="0"/>
              <a:t>Çocuğumuzun başka bir çocuğu sevme nedeni ne olursa olsun,okula başlarken arkadaşlıklar oldukça önemlidir.Okul çağındaki çocuğun gelişimi için arkadaşlık çok önemlidir.</a:t>
            </a:r>
          </a:p>
          <a:p>
            <a:pPr>
              <a:spcBef>
                <a:spcPct val="50000"/>
              </a:spcBef>
              <a:buFontTx/>
              <a:buChar char="•"/>
            </a:pPr>
            <a:r>
              <a:rPr lang="tr-TR" sz="1600" b="1" dirty="0" smtClean="0"/>
              <a:t>Bizim yanında olmadığız zamanlarda çocuk yalnız olmayacak konuşup paylaşabileceği arkadaşları hep yanında olacaktır.</a:t>
            </a:r>
          </a:p>
          <a:p>
            <a:pPr>
              <a:spcBef>
                <a:spcPct val="50000"/>
              </a:spcBef>
              <a:buFontTx/>
              <a:buChar char="•"/>
            </a:pPr>
            <a:r>
              <a:rPr lang="tr-TR" sz="1600" b="1" dirty="0" smtClean="0"/>
              <a:t>Tek çocuklar,kalabalık aileleri olan çocuklara göre arkadaşlıklarını daha uzun sürdürürler.</a:t>
            </a:r>
          </a:p>
          <a:p>
            <a:pPr>
              <a:spcBef>
                <a:spcPct val="50000"/>
              </a:spcBef>
              <a:buFontTx/>
              <a:buChar char="•"/>
            </a:pPr>
            <a:r>
              <a:rPr lang="tr-TR" sz="1600" b="1" dirty="0" smtClean="0"/>
              <a:t>Kız çocuklar erkek çocuklara göre daha sokulgandır,daha çabuk arkadaş edinirler.</a:t>
            </a:r>
          </a:p>
          <a:p>
            <a:pPr>
              <a:spcBef>
                <a:spcPct val="50000"/>
              </a:spcBef>
              <a:buFontTx/>
              <a:buChar char="•"/>
            </a:pPr>
            <a:r>
              <a:rPr lang="tr-TR" sz="1600" b="1" dirty="0" smtClean="0"/>
              <a:t>Okul öncesi arkadaşlıklar kısa sürelidir.İlkokul çağında arkadaşlıklar daha uzun düzenli ve kararlıdır.</a:t>
            </a:r>
            <a:endParaRPr lang="tr-TR" sz="1600" b="1" dirty="0"/>
          </a:p>
        </p:txBody>
      </p:sp>
      <p:pic>
        <p:nvPicPr>
          <p:cNvPr id="10242" name="Picture 2" descr="C:\Users\Mert\Desktop\53f73486e0c5b.jpeg"/>
          <p:cNvPicPr>
            <a:picLocks noChangeAspect="1" noChangeArrowheads="1"/>
          </p:cNvPicPr>
          <p:nvPr/>
        </p:nvPicPr>
        <p:blipFill>
          <a:blip r:embed="rId3" cstate="print"/>
          <a:srcRect/>
          <a:stretch>
            <a:fillRect/>
          </a:stretch>
        </p:blipFill>
        <p:spPr bwMode="auto">
          <a:xfrm>
            <a:off x="4211960" y="4509120"/>
            <a:ext cx="4536504" cy="19442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508104" y="260648"/>
            <a:ext cx="1762021" cy="369332"/>
          </a:xfrm>
          <a:prstGeom prst="rect">
            <a:avLst/>
          </a:prstGeom>
        </p:spPr>
        <p:txBody>
          <a:bodyPr wrap="none">
            <a:spAutoFit/>
          </a:bodyPr>
          <a:lstStyle/>
          <a:p>
            <a:pPr algn="ctr">
              <a:spcBef>
                <a:spcPct val="50000"/>
              </a:spcBef>
            </a:pPr>
            <a:r>
              <a:rPr lang="tr-TR" b="1" dirty="0" smtClean="0"/>
              <a:t>AİLE İÇİ İLETİŞİM</a:t>
            </a:r>
            <a:endParaRPr lang="tr-TR" b="1" dirty="0"/>
          </a:p>
        </p:txBody>
      </p:sp>
      <p:sp>
        <p:nvSpPr>
          <p:cNvPr id="4" name="3 Dikdörtgen"/>
          <p:cNvSpPr/>
          <p:nvPr/>
        </p:nvSpPr>
        <p:spPr>
          <a:xfrm>
            <a:off x="4788024" y="620688"/>
            <a:ext cx="3253327" cy="369332"/>
          </a:xfrm>
          <a:prstGeom prst="rect">
            <a:avLst/>
          </a:prstGeom>
        </p:spPr>
        <p:txBody>
          <a:bodyPr wrap="none">
            <a:spAutoFit/>
          </a:bodyPr>
          <a:lstStyle/>
          <a:p>
            <a:pPr algn="ctr">
              <a:spcBef>
                <a:spcPct val="50000"/>
              </a:spcBef>
            </a:pPr>
            <a:r>
              <a:rPr lang="tr-TR" b="1" dirty="0" smtClean="0">
                <a:solidFill>
                  <a:srgbClr val="00B050"/>
                </a:solidFill>
              </a:rPr>
              <a:t>AİLENİN HAYATIMIZDAKİ ÖNEMİ</a:t>
            </a:r>
            <a:endParaRPr lang="tr-TR" b="1" dirty="0">
              <a:solidFill>
                <a:srgbClr val="00B050"/>
              </a:solidFill>
            </a:endParaRPr>
          </a:p>
        </p:txBody>
      </p:sp>
      <p:sp>
        <p:nvSpPr>
          <p:cNvPr id="5" name="4 Dikdörtgen"/>
          <p:cNvSpPr/>
          <p:nvPr/>
        </p:nvSpPr>
        <p:spPr>
          <a:xfrm>
            <a:off x="4139952" y="1124744"/>
            <a:ext cx="4572000" cy="1077218"/>
          </a:xfrm>
          <a:prstGeom prst="rect">
            <a:avLst/>
          </a:prstGeom>
        </p:spPr>
        <p:txBody>
          <a:bodyPr>
            <a:spAutoFit/>
          </a:bodyPr>
          <a:lstStyle/>
          <a:p>
            <a:pPr>
              <a:spcBef>
                <a:spcPct val="50000"/>
              </a:spcBef>
            </a:pPr>
            <a:r>
              <a:rPr lang="tr-TR" sz="1600" b="1" dirty="0" smtClean="0"/>
              <a:t>Bireyin yaşamında doyum sağlaması, fonksiyonlarını etkili bir şekilde yerine getirmesi ve yaşadığı topluma uygun bir kişi olarak yetişmesi önce aile çevresinde sağlanır.</a:t>
            </a:r>
            <a:endParaRPr lang="tr-TR" sz="1600" b="1" dirty="0"/>
          </a:p>
        </p:txBody>
      </p:sp>
      <p:sp>
        <p:nvSpPr>
          <p:cNvPr id="6" name="5 Dikdörtgen"/>
          <p:cNvSpPr/>
          <p:nvPr/>
        </p:nvSpPr>
        <p:spPr>
          <a:xfrm>
            <a:off x="4211960" y="2132856"/>
            <a:ext cx="4572000" cy="2185214"/>
          </a:xfrm>
          <a:prstGeom prst="rect">
            <a:avLst/>
          </a:prstGeom>
        </p:spPr>
        <p:txBody>
          <a:bodyPr wrap="square">
            <a:spAutoFit/>
          </a:bodyPr>
          <a:lstStyle/>
          <a:p>
            <a:pPr>
              <a:spcBef>
                <a:spcPct val="50000"/>
              </a:spcBef>
            </a:pPr>
            <a:r>
              <a:rPr lang="tr-TR" sz="1600" dirty="0" smtClean="0"/>
              <a:t>AİLENİN TANIMI:</a:t>
            </a:r>
          </a:p>
          <a:p>
            <a:pPr>
              <a:spcBef>
                <a:spcPct val="50000"/>
              </a:spcBef>
            </a:pPr>
            <a:r>
              <a:rPr lang="tr-TR" sz="1600" b="1" dirty="0" smtClean="0"/>
              <a:t>Türk Aile Yapısı Özel İhtisas Komisyonuna göre aile;kan bağlılığı, evlilik ve diğer yasal yollardan, aralarında akrabalık ilişkisi bulunan ve çoğunlukla aynı evde  yaşayan bireylerden oluşan; bireylerin cinsel, psikolojik, sosyal ve ekonomik ihtiyaçlarının karşılandığı,topluma uyum ve katılımlarının sağlandığı ve düzenlendiği  temel birimdir.</a:t>
            </a:r>
            <a:endParaRPr lang="tr-TR" sz="1600" b="1" dirty="0"/>
          </a:p>
        </p:txBody>
      </p:sp>
      <p:sp>
        <p:nvSpPr>
          <p:cNvPr id="7" name="6 Dikdörtgen"/>
          <p:cNvSpPr/>
          <p:nvPr/>
        </p:nvSpPr>
        <p:spPr>
          <a:xfrm>
            <a:off x="4860032" y="4293096"/>
            <a:ext cx="3160609" cy="369332"/>
          </a:xfrm>
          <a:prstGeom prst="rect">
            <a:avLst/>
          </a:prstGeom>
        </p:spPr>
        <p:txBody>
          <a:bodyPr wrap="none">
            <a:spAutoFit/>
          </a:bodyPr>
          <a:lstStyle/>
          <a:p>
            <a:pPr algn="ctr">
              <a:spcBef>
                <a:spcPct val="50000"/>
              </a:spcBef>
            </a:pPr>
            <a:r>
              <a:rPr lang="tr-TR" b="1" dirty="0" smtClean="0">
                <a:solidFill>
                  <a:srgbClr val="00B050"/>
                </a:solidFill>
              </a:rPr>
              <a:t>YAYGIN ANA BABA TUTUMLARI</a:t>
            </a:r>
            <a:endParaRPr lang="tr-TR" b="1" dirty="0">
              <a:solidFill>
                <a:srgbClr val="00B050"/>
              </a:solidFill>
            </a:endParaRPr>
          </a:p>
        </p:txBody>
      </p:sp>
      <p:sp>
        <p:nvSpPr>
          <p:cNvPr id="8" name="7 Dikdörtgen"/>
          <p:cNvSpPr/>
          <p:nvPr/>
        </p:nvSpPr>
        <p:spPr>
          <a:xfrm>
            <a:off x="4139952" y="4581128"/>
            <a:ext cx="4572000" cy="1923604"/>
          </a:xfrm>
          <a:prstGeom prst="rect">
            <a:avLst/>
          </a:prstGeom>
        </p:spPr>
        <p:txBody>
          <a:bodyPr>
            <a:spAutoFit/>
          </a:bodyPr>
          <a:lstStyle/>
          <a:p>
            <a:pPr marL="457200" indent="-457200">
              <a:spcBef>
                <a:spcPct val="50000"/>
              </a:spcBef>
              <a:buFontTx/>
              <a:buAutoNum type="arabicPeriod"/>
            </a:pPr>
            <a:r>
              <a:rPr lang="tr-TR" sz="1400" b="1" dirty="0" smtClean="0"/>
              <a:t>Baskıcı Ve Otoriter Tutum</a:t>
            </a:r>
          </a:p>
          <a:p>
            <a:pPr marL="457200" indent="-457200">
              <a:spcBef>
                <a:spcPct val="50000"/>
              </a:spcBef>
              <a:buFontTx/>
              <a:buAutoNum type="arabicPeriod"/>
            </a:pPr>
            <a:r>
              <a:rPr lang="tr-TR" sz="1400" b="1" dirty="0" smtClean="0"/>
              <a:t>Gevşek Tutum(Çocuk Merkezli Aile)</a:t>
            </a:r>
          </a:p>
          <a:p>
            <a:pPr marL="457200" indent="-457200">
              <a:spcBef>
                <a:spcPct val="50000"/>
              </a:spcBef>
              <a:buFontTx/>
              <a:buAutoNum type="arabicPeriod"/>
            </a:pPr>
            <a:r>
              <a:rPr lang="tr-TR" sz="1400" b="1" dirty="0" smtClean="0"/>
              <a:t>Dengesiz Ve Kararsız Tutum</a:t>
            </a:r>
          </a:p>
          <a:p>
            <a:pPr marL="457200" indent="-457200">
              <a:spcBef>
                <a:spcPct val="50000"/>
              </a:spcBef>
              <a:buFontTx/>
              <a:buAutoNum type="arabicPeriod"/>
            </a:pPr>
            <a:r>
              <a:rPr lang="tr-TR" sz="1400" b="1" dirty="0" smtClean="0"/>
              <a:t>Koruyucu  Tutum</a:t>
            </a:r>
          </a:p>
          <a:p>
            <a:pPr marL="457200" indent="-457200">
              <a:spcBef>
                <a:spcPct val="50000"/>
              </a:spcBef>
              <a:buFontTx/>
              <a:buAutoNum type="arabicPeriod"/>
            </a:pPr>
            <a:r>
              <a:rPr lang="tr-TR" sz="1400" b="1" dirty="0" smtClean="0"/>
              <a:t>İlgisiz Ve Kayıtsız Tutum</a:t>
            </a:r>
          </a:p>
          <a:p>
            <a:pPr marL="457200" indent="-457200">
              <a:spcBef>
                <a:spcPct val="50000"/>
              </a:spcBef>
              <a:buFontTx/>
              <a:buAutoNum type="arabicPeriod"/>
            </a:pPr>
            <a:r>
              <a:rPr lang="tr-TR" sz="1400" b="1" dirty="0" smtClean="0"/>
              <a:t>Güven Verici, Destekleyici Ve Hoşgörülü Tutum</a:t>
            </a:r>
            <a:endParaRPr lang="tr-TR" sz="1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860032" y="260648"/>
            <a:ext cx="3112519" cy="369332"/>
          </a:xfrm>
          <a:prstGeom prst="rect">
            <a:avLst/>
          </a:prstGeom>
        </p:spPr>
        <p:txBody>
          <a:bodyPr wrap="none">
            <a:spAutoFit/>
          </a:bodyPr>
          <a:lstStyle/>
          <a:p>
            <a:pPr algn="ctr">
              <a:spcBef>
                <a:spcPct val="50000"/>
              </a:spcBef>
            </a:pPr>
            <a:r>
              <a:rPr lang="tr-TR" b="1" dirty="0" smtClean="0">
                <a:solidFill>
                  <a:srgbClr val="00B050"/>
                </a:solidFill>
              </a:rPr>
              <a:t>Arkadaşları Olmayan Çocuklar;</a:t>
            </a:r>
            <a:endParaRPr lang="tr-TR" b="1" dirty="0">
              <a:solidFill>
                <a:srgbClr val="00B050"/>
              </a:solidFill>
            </a:endParaRPr>
          </a:p>
        </p:txBody>
      </p:sp>
      <p:sp>
        <p:nvSpPr>
          <p:cNvPr id="4" name="3 Dikdörtgen"/>
          <p:cNvSpPr/>
          <p:nvPr/>
        </p:nvSpPr>
        <p:spPr>
          <a:xfrm>
            <a:off x="4139952" y="764704"/>
            <a:ext cx="4572000" cy="2169825"/>
          </a:xfrm>
          <a:prstGeom prst="rect">
            <a:avLst/>
          </a:prstGeom>
        </p:spPr>
        <p:txBody>
          <a:bodyPr>
            <a:spAutoFit/>
          </a:bodyPr>
          <a:lstStyle/>
          <a:p>
            <a:pPr>
              <a:spcBef>
                <a:spcPct val="50000"/>
              </a:spcBef>
            </a:pPr>
            <a:r>
              <a:rPr lang="tr-TR" b="1" dirty="0" smtClean="0"/>
              <a:t>Çocukların arkadaş edinememelerinin veya  arkadaşlıklarını sürdürememelerinin çeşitli sebepleri vardır.Bunlar,</a:t>
            </a:r>
          </a:p>
          <a:p>
            <a:pPr>
              <a:spcBef>
                <a:spcPct val="50000"/>
              </a:spcBef>
              <a:buFontTx/>
              <a:buChar char="•"/>
            </a:pPr>
            <a:r>
              <a:rPr lang="tr-TR" b="1" dirty="0" smtClean="0"/>
              <a:t>Çocukla ilgili etkenler,</a:t>
            </a:r>
          </a:p>
          <a:p>
            <a:pPr>
              <a:spcBef>
                <a:spcPct val="50000"/>
              </a:spcBef>
              <a:buFontTx/>
              <a:buChar char="•"/>
            </a:pPr>
            <a:r>
              <a:rPr lang="tr-TR" b="1" dirty="0" smtClean="0"/>
              <a:t>Aile ile ilgili etkenler</a:t>
            </a:r>
          </a:p>
          <a:p>
            <a:pPr>
              <a:spcBef>
                <a:spcPct val="50000"/>
              </a:spcBef>
              <a:buFontTx/>
              <a:buChar char="•"/>
            </a:pPr>
            <a:r>
              <a:rPr lang="tr-TR" b="1" dirty="0" smtClean="0"/>
              <a:t>Çevresel sosyal etkenler,</a:t>
            </a:r>
            <a:endParaRPr lang="tr-TR" b="1" dirty="0"/>
          </a:p>
        </p:txBody>
      </p:sp>
      <p:pic>
        <p:nvPicPr>
          <p:cNvPr id="9218" name="Picture 2" descr="C:\Users\Mert\Desktop\yalniz_cocuk.jpg"/>
          <p:cNvPicPr>
            <a:picLocks noChangeAspect="1" noChangeArrowheads="1"/>
          </p:cNvPicPr>
          <p:nvPr/>
        </p:nvPicPr>
        <p:blipFill>
          <a:blip r:embed="rId3" cstate="print"/>
          <a:srcRect/>
          <a:stretch>
            <a:fillRect/>
          </a:stretch>
        </p:blipFill>
        <p:spPr bwMode="auto">
          <a:xfrm>
            <a:off x="4211960" y="2996952"/>
            <a:ext cx="4608901" cy="345638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364088" y="260648"/>
            <a:ext cx="1965473" cy="369332"/>
          </a:xfrm>
          <a:prstGeom prst="rect">
            <a:avLst/>
          </a:prstGeom>
        </p:spPr>
        <p:txBody>
          <a:bodyPr wrap="none">
            <a:spAutoFit/>
          </a:bodyPr>
          <a:lstStyle/>
          <a:p>
            <a:pPr algn="ctr">
              <a:spcBef>
                <a:spcPct val="50000"/>
              </a:spcBef>
            </a:pPr>
            <a:r>
              <a:rPr lang="tr-TR" b="1" dirty="0" smtClean="0">
                <a:solidFill>
                  <a:srgbClr val="00B050"/>
                </a:solidFill>
              </a:rPr>
              <a:t>ANA-BABAYA NOT:</a:t>
            </a:r>
            <a:endParaRPr lang="tr-TR" b="1" dirty="0">
              <a:solidFill>
                <a:srgbClr val="00B050"/>
              </a:solidFill>
            </a:endParaRPr>
          </a:p>
        </p:txBody>
      </p:sp>
      <p:sp>
        <p:nvSpPr>
          <p:cNvPr id="4" name="3 Dikdörtgen"/>
          <p:cNvSpPr/>
          <p:nvPr/>
        </p:nvSpPr>
        <p:spPr>
          <a:xfrm>
            <a:off x="4211960" y="692696"/>
            <a:ext cx="4572000" cy="5078313"/>
          </a:xfrm>
          <a:prstGeom prst="rect">
            <a:avLst/>
          </a:prstGeom>
        </p:spPr>
        <p:txBody>
          <a:bodyPr>
            <a:spAutoFit/>
          </a:bodyPr>
          <a:lstStyle/>
          <a:p>
            <a:pPr>
              <a:spcBef>
                <a:spcPct val="50000"/>
              </a:spcBef>
              <a:buFontTx/>
              <a:buChar char="•"/>
            </a:pPr>
            <a:r>
              <a:rPr lang="tr-TR" b="1" dirty="0" smtClean="0"/>
              <a:t>Çocuğun problemlerinin nedenini araştırın.</a:t>
            </a:r>
          </a:p>
          <a:p>
            <a:pPr>
              <a:spcBef>
                <a:spcPct val="50000"/>
              </a:spcBef>
              <a:buFontTx/>
              <a:buChar char="•"/>
            </a:pPr>
            <a:r>
              <a:rPr lang="tr-TR" b="1" dirty="0" smtClean="0"/>
              <a:t>Ana-baba olarak çocuğunuzun neden mutsuz olduğunu ya da akranları tarafından </a:t>
            </a:r>
            <a:r>
              <a:rPr lang="tr-TR" b="1" dirty="0" err="1" smtClean="0"/>
              <a:t>reddedilğini</a:t>
            </a:r>
            <a:r>
              <a:rPr lang="tr-TR" b="1" dirty="0" smtClean="0"/>
              <a:t> keşfetmeye çalışın.</a:t>
            </a:r>
          </a:p>
          <a:p>
            <a:pPr>
              <a:spcBef>
                <a:spcPct val="50000"/>
              </a:spcBef>
              <a:buFontTx/>
              <a:buChar char="•"/>
            </a:pPr>
            <a:r>
              <a:rPr lang="tr-TR" b="1" dirty="0" smtClean="0"/>
              <a:t>Arkadaşlarının olmamasının reddedilme, ihmal edilme veya sadece utangaç bir çocuk olmak gibi çeşitli çocuk merkezli nedenleri olabileceğini unutmayınız.</a:t>
            </a:r>
          </a:p>
          <a:p>
            <a:pPr>
              <a:spcBef>
                <a:spcPct val="50000"/>
              </a:spcBef>
              <a:buFontTx/>
              <a:buChar char="•"/>
            </a:pPr>
            <a:r>
              <a:rPr lang="tr-TR" b="1" dirty="0" smtClean="0"/>
              <a:t>İhmal edilen çocuklar açıkça reddedilmez ve rahatsız edilmezler ancak çoğu kez önem verilmez,unutulur, arkadaş toplantılarına davet edilmez ve bir takıma seçilecek en son kişi olarak düşünülebilirler.</a:t>
            </a:r>
          </a:p>
          <a:p>
            <a:pPr>
              <a:spcBef>
                <a:spcPct val="50000"/>
              </a:spcBef>
              <a:buFontTx/>
              <a:buChar char="•"/>
            </a:pPr>
            <a:r>
              <a:rPr lang="tr-TR" b="1" dirty="0" smtClean="0"/>
              <a:t>Çocuğunuz arkadaşsız kalmışsa ve bundan dolayı acı çekiyorsa, olabildiğince çabuk müdahalede bulunmalısınız.</a:t>
            </a:r>
            <a:endParaRPr lang="tr-T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4" name="3 Dikdörtgen"/>
          <p:cNvSpPr/>
          <p:nvPr/>
        </p:nvSpPr>
        <p:spPr>
          <a:xfrm>
            <a:off x="4139952" y="764704"/>
            <a:ext cx="4572000" cy="5355312"/>
          </a:xfrm>
          <a:prstGeom prst="rect">
            <a:avLst/>
          </a:prstGeom>
        </p:spPr>
        <p:txBody>
          <a:bodyPr>
            <a:spAutoFit/>
          </a:bodyPr>
          <a:lstStyle/>
          <a:p>
            <a:pPr>
              <a:spcBef>
                <a:spcPct val="50000"/>
              </a:spcBef>
              <a:buFontTx/>
              <a:buChar char="•"/>
            </a:pPr>
            <a:r>
              <a:rPr lang="tr-TR" b="1" dirty="0" smtClean="0"/>
              <a:t>Çocuğunuzun bu yalnızlığının üstesinden gelebilmesi konusunda yardım edebilmeniz için ilk adım, sizin ve çocuğunuzun bir problemin var olduğunu kabul etmesidir.</a:t>
            </a:r>
          </a:p>
          <a:p>
            <a:pPr>
              <a:spcBef>
                <a:spcPct val="50000"/>
              </a:spcBef>
              <a:buFontTx/>
              <a:buChar char="•"/>
            </a:pPr>
            <a:r>
              <a:rPr lang="tr-TR" b="1" dirty="0" smtClean="0"/>
              <a:t>Çocuğa yardım ederken gerçekçi seviyede beklentiler oluşturun ;çabaları ve küçük gelişmeleri bile çok fazla övgü ve ödülle destekleyin.</a:t>
            </a:r>
          </a:p>
          <a:p>
            <a:pPr>
              <a:spcBef>
                <a:spcPct val="50000"/>
              </a:spcBef>
              <a:buFontTx/>
              <a:buChar char="•"/>
            </a:pPr>
            <a:r>
              <a:rPr lang="tr-TR" b="1" dirty="0" smtClean="0"/>
              <a:t>Kaygılarınızı çocuğunuzla konuşmak için sessiz bir yer bulun.</a:t>
            </a:r>
          </a:p>
          <a:p>
            <a:pPr>
              <a:spcBef>
                <a:spcPct val="50000"/>
              </a:spcBef>
              <a:buFontTx/>
              <a:buChar char="•"/>
            </a:pPr>
            <a:r>
              <a:rPr lang="tr-TR" b="1" dirty="0" smtClean="0"/>
              <a:t>Benlik değerini korumak ya da acı ve utanç veren durumlardan kaçınmak için,ne kadar belli olsa da çoğu kez çocuklar hayatlarında bir problem var olduğunu inkar edeceklerdir.</a:t>
            </a:r>
          </a:p>
          <a:p>
            <a:pPr>
              <a:spcBef>
                <a:spcPct val="50000"/>
              </a:spcBef>
              <a:buFontTx/>
              <a:buChar char="•"/>
            </a:pPr>
            <a:r>
              <a:rPr lang="tr-TR" b="1" dirty="0" smtClean="0"/>
              <a:t>Problem teşhis edildikten sonra çocuğunuzun güçlüklerinin üstesinden gelmesine yardımcı olmak için harekete geçin.</a:t>
            </a:r>
            <a:endParaRPr lang="tr-T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404664"/>
            <a:ext cx="4572000" cy="5355312"/>
          </a:xfrm>
          <a:prstGeom prst="rect">
            <a:avLst/>
          </a:prstGeom>
        </p:spPr>
        <p:txBody>
          <a:bodyPr>
            <a:spAutoFit/>
          </a:bodyPr>
          <a:lstStyle/>
          <a:p>
            <a:pPr>
              <a:spcBef>
                <a:spcPct val="50000"/>
              </a:spcBef>
            </a:pPr>
            <a:r>
              <a:rPr lang="tr-TR" b="1" dirty="0" smtClean="0">
                <a:solidFill>
                  <a:srgbClr val="00B050"/>
                </a:solidFill>
              </a:rPr>
              <a:t>ÖNERİLER:</a:t>
            </a:r>
          </a:p>
          <a:p>
            <a:pPr>
              <a:spcBef>
                <a:spcPct val="50000"/>
              </a:spcBef>
              <a:buFontTx/>
              <a:buChar char="•"/>
            </a:pPr>
            <a:r>
              <a:rPr lang="tr-TR" b="1" dirty="0" smtClean="0"/>
              <a:t>Çocuğunuza, davranışlarının sonuçlarına göre düşünmeyi öğretin</a:t>
            </a:r>
          </a:p>
          <a:p>
            <a:pPr>
              <a:spcBef>
                <a:spcPct val="50000"/>
              </a:spcBef>
              <a:buFontTx/>
              <a:buChar char="•"/>
            </a:pPr>
            <a:r>
              <a:rPr lang="tr-TR" b="1" dirty="0" smtClean="0"/>
              <a:t>Evde açık iletişimi sürdürün</a:t>
            </a:r>
          </a:p>
          <a:p>
            <a:pPr>
              <a:spcBef>
                <a:spcPct val="50000"/>
              </a:spcBef>
              <a:buFontTx/>
              <a:buChar char="•"/>
            </a:pPr>
            <a:r>
              <a:rPr lang="tr-TR" b="1" dirty="0" smtClean="0"/>
              <a:t>Çocuğunuzun akranlarıyla yaşadığı sosyal problemleri küçümsemekten kaçının</a:t>
            </a:r>
          </a:p>
          <a:p>
            <a:pPr>
              <a:spcBef>
                <a:spcPct val="50000"/>
              </a:spcBef>
              <a:buFontTx/>
              <a:buChar char="•"/>
            </a:pPr>
            <a:r>
              <a:rPr lang="tr-TR" b="1" dirty="0" smtClean="0"/>
              <a:t>Empati ve sorumluluk arasında bir denge kurun</a:t>
            </a:r>
          </a:p>
          <a:p>
            <a:pPr>
              <a:spcBef>
                <a:spcPct val="50000"/>
              </a:spcBef>
              <a:buFontTx/>
              <a:buChar char="•"/>
            </a:pPr>
            <a:r>
              <a:rPr lang="tr-TR" b="1" dirty="0" smtClean="0"/>
              <a:t>Bazı anahtar sorular sorun</a:t>
            </a:r>
          </a:p>
          <a:p>
            <a:pPr>
              <a:spcBef>
                <a:spcPct val="50000"/>
              </a:spcBef>
              <a:buFontTx/>
              <a:buChar char="•"/>
            </a:pPr>
            <a:r>
              <a:rPr lang="tr-TR" b="1" dirty="0" smtClean="0"/>
              <a:t>Çocuğunuzu gözlemleyin</a:t>
            </a:r>
          </a:p>
          <a:p>
            <a:pPr>
              <a:spcBef>
                <a:spcPct val="50000"/>
              </a:spcBef>
              <a:buFontTx/>
              <a:buChar char="•"/>
            </a:pPr>
            <a:r>
              <a:rPr lang="tr-TR" b="1" dirty="0" smtClean="0"/>
              <a:t>Okuldan bilgi alın</a:t>
            </a:r>
          </a:p>
          <a:p>
            <a:pPr>
              <a:spcBef>
                <a:spcPct val="50000"/>
              </a:spcBef>
              <a:buFontTx/>
              <a:buChar char="•"/>
            </a:pPr>
            <a:r>
              <a:rPr lang="tr-TR" b="1" dirty="0" smtClean="0"/>
              <a:t>Bir plan başlatın</a:t>
            </a:r>
          </a:p>
          <a:p>
            <a:pPr>
              <a:spcBef>
                <a:spcPct val="50000"/>
              </a:spcBef>
              <a:buFontTx/>
              <a:buChar char="•"/>
            </a:pPr>
            <a:r>
              <a:rPr lang="tr-TR" b="1" dirty="0" smtClean="0"/>
              <a:t>:Çocuğunuzu yönlendirin</a:t>
            </a:r>
          </a:p>
          <a:p>
            <a:pPr>
              <a:spcBef>
                <a:spcPct val="50000"/>
              </a:spcBef>
              <a:buFontTx/>
              <a:buChar char="•"/>
            </a:pPr>
            <a:r>
              <a:rPr lang="tr-TR" b="1" dirty="0" smtClean="0"/>
              <a:t>Çocuğunuzun yetenek ilgilerini saptayın</a:t>
            </a:r>
            <a:endParaRPr lang="tr-T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smtClean="0">
                <a:solidFill>
                  <a:srgbClr val="00B050"/>
                </a:solidFill>
              </a:rPr>
              <a:t>OKUMA –YAZMA-ARİTMETİK BECERİLERİNİN KAZANILMASI</a:t>
            </a:r>
            <a:endParaRPr lang="tr-TR" b="1" dirty="0">
              <a:solidFill>
                <a:srgbClr val="00B050"/>
              </a:solidFill>
            </a:endParaRPr>
          </a:p>
        </p:txBody>
      </p:sp>
      <p:sp>
        <p:nvSpPr>
          <p:cNvPr id="4" name="3 Dikdörtgen"/>
          <p:cNvSpPr/>
          <p:nvPr/>
        </p:nvSpPr>
        <p:spPr>
          <a:xfrm>
            <a:off x="4211960" y="3933056"/>
            <a:ext cx="4572000" cy="2308324"/>
          </a:xfrm>
          <a:prstGeom prst="rect">
            <a:avLst/>
          </a:prstGeom>
        </p:spPr>
        <p:txBody>
          <a:bodyPr>
            <a:spAutoFit/>
          </a:bodyPr>
          <a:lstStyle/>
          <a:p>
            <a:r>
              <a:rPr lang="tr-TR" b="1" dirty="0" smtClean="0"/>
              <a:t>İlkokulda,’okuma, yazma ve aritmetikle ilgili üç temel becerinin kazanılması’ bu evrede ki çocuğun başarması gereken en önemli görevdir.Okuma,yazma ve aritmetik becerilerinin kazanılması konusunda çocuklar farklılıklar gösterebilirler.Akranları ile farklılıklar çok uzun süreli değil ise problem yoktur</a:t>
            </a:r>
            <a:endParaRPr lang="tr-TR" dirty="0"/>
          </a:p>
        </p:txBody>
      </p:sp>
      <p:pic>
        <p:nvPicPr>
          <p:cNvPr id="8194" name="Picture 2" descr="C:\Users\Mert\Desktop\1444166362_20151006141733.jpg"/>
          <p:cNvPicPr>
            <a:picLocks noChangeAspect="1" noChangeArrowheads="1"/>
          </p:cNvPicPr>
          <p:nvPr/>
        </p:nvPicPr>
        <p:blipFill>
          <a:blip r:embed="rId3" cstate="print"/>
          <a:srcRect/>
          <a:stretch>
            <a:fillRect/>
          </a:stretch>
        </p:blipFill>
        <p:spPr bwMode="auto">
          <a:xfrm>
            <a:off x="4283968" y="980728"/>
            <a:ext cx="4275475" cy="27363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smtClean="0">
                <a:solidFill>
                  <a:srgbClr val="00B050"/>
                </a:solidFill>
              </a:rPr>
              <a:t>OLUMLU ÖĞRENME ORTAMININ HAZILANMASINDA ANA-BABANIN ROLÜ;</a:t>
            </a:r>
            <a:endParaRPr lang="tr-TR" b="1" dirty="0">
              <a:solidFill>
                <a:srgbClr val="00B050"/>
              </a:solidFill>
            </a:endParaRPr>
          </a:p>
        </p:txBody>
      </p:sp>
      <p:sp>
        <p:nvSpPr>
          <p:cNvPr id="4" name="3 Dikdörtgen"/>
          <p:cNvSpPr/>
          <p:nvPr/>
        </p:nvSpPr>
        <p:spPr>
          <a:xfrm>
            <a:off x="4211960" y="836712"/>
            <a:ext cx="4572000" cy="5632311"/>
          </a:xfrm>
          <a:prstGeom prst="rect">
            <a:avLst/>
          </a:prstGeom>
        </p:spPr>
        <p:txBody>
          <a:bodyPr>
            <a:spAutoFit/>
          </a:bodyPr>
          <a:lstStyle/>
          <a:p>
            <a:pPr>
              <a:spcBef>
                <a:spcPct val="50000"/>
              </a:spcBef>
              <a:buFontTx/>
              <a:buChar char="•"/>
            </a:pPr>
            <a:r>
              <a:rPr lang="tr-TR" b="1" dirty="0" smtClean="0"/>
              <a:t>Belirli bir davranışı ödüllendirme ve cezalandırma söz konusu olduğunda, sadece davranış üzerine odaklanın ve bu davranışı onun bütün kişiliğine genelleyerek eleştiride bulunmayın.’Sen kötü bir çocuksun yerine, yaramazlık yapmandan hoşlanmıyorum’ tercih edilmelidir.</a:t>
            </a:r>
          </a:p>
          <a:p>
            <a:pPr>
              <a:spcBef>
                <a:spcPct val="50000"/>
              </a:spcBef>
              <a:buFontTx/>
              <a:buChar char="•"/>
            </a:pPr>
            <a:r>
              <a:rPr lang="tr-TR" b="1" dirty="0" smtClean="0"/>
              <a:t>Cezalandırmaya nadiren başvurulmalı ve sadece duygularınıza hakim olunduğunda uygulamanız gerekmektedir.</a:t>
            </a:r>
          </a:p>
          <a:p>
            <a:pPr>
              <a:spcBef>
                <a:spcPct val="50000"/>
              </a:spcBef>
              <a:buFontTx/>
              <a:buChar char="•"/>
            </a:pPr>
            <a:r>
              <a:rPr lang="tr-TR" b="1" dirty="0" smtClean="0"/>
              <a:t>Çocuğun sergilemekte olduğu somut davranışa yönelin ve size ne anlatmak isteyebileceğini araştırın.Bazen çocuğun endişe taşıyan davranışlarının,onun ve ailenin acı içinde olduğuna dair bir gösterge olabileceğini aklınızdan çıkartmayın.O, ailedeki duruma dikkat çeken ‘haberci’ olabilir ve onun davranışları bütün aile adına bir yardım çağrısı olabilir.</a:t>
            </a:r>
            <a:endParaRPr lang="tr-TR"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548680"/>
            <a:ext cx="4572000" cy="5509200"/>
          </a:xfrm>
          <a:prstGeom prst="rect">
            <a:avLst/>
          </a:prstGeom>
        </p:spPr>
        <p:txBody>
          <a:bodyPr>
            <a:spAutoFit/>
          </a:bodyPr>
          <a:lstStyle/>
          <a:p>
            <a:pPr>
              <a:spcBef>
                <a:spcPct val="50000"/>
              </a:spcBef>
              <a:buFontTx/>
              <a:buChar char="•"/>
            </a:pPr>
            <a:r>
              <a:rPr lang="tr-TR" sz="1600" b="1" dirty="0" smtClean="0"/>
              <a:t>Gerekli olduğunu düşündüğünüzde uzman yardımı alın</a:t>
            </a:r>
          </a:p>
          <a:p>
            <a:pPr>
              <a:spcBef>
                <a:spcPct val="50000"/>
              </a:spcBef>
              <a:buFontTx/>
              <a:buChar char="•"/>
            </a:pPr>
            <a:r>
              <a:rPr lang="tr-TR" sz="1600" b="1" dirty="0" smtClean="0"/>
              <a:t>Duygularınızı çocuğunuza çatmadan ve onu kınamadan ifade edin.Örneğin;’güzel bir yemek yaptığımda ve kimse sofraya gelmediğinde kızıyorum.</a:t>
            </a:r>
          </a:p>
          <a:p>
            <a:pPr>
              <a:spcBef>
                <a:spcPct val="50000"/>
              </a:spcBef>
              <a:buFontTx/>
              <a:buChar char="•"/>
            </a:pPr>
            <a:r>
              <a:rPr lang="tr-TR" sz="1600" b="1" dirty="0" smtClean="0"/>
              <a:t>Çocuğunuzu olduğu gibi, kendisi olarak görmeyi öğrenin.Onun ilgi ve yeteneklerini iyice tanıyın ve keşfedin. Onunla ilgili beklentileriniz gerçekçi olabilsin.Başka bir deyişle çocuğa gösterilen hedef onun gücüne uygun olmalıdır.</a:t>
            </a:r>
          </a:p>
          <a:p>
            <a:pPr>
              <a:spcBef>
                <a:spcPct val="50000"/>
              </a:spcBef>
              <a:buFontTx/>
              <a:buChar char="•"/>
            </a:pPr>
            <a:r>
              <a:rPr lang="tr-TR" sz="1600" b="1" dirty="0" smtClean="0"/>
              <a:t>Okul çağı çocuğu verdiğiniz kararla ilgili olarak tam ve mantıklı bir açıklama bekler.Açık ve yalın bir açıklamada bulunmak, karanınızın akla uygun ve tutarlı ilkelere dayandığını çocuğa gösterir.Bu nedenle mümkün olduğu kadar karanızın mantığını kısa ve özlü biçimde açıklayın,ve kararlarınızda tutarlı olun.</a:t>
            </a:r>
          </a:p>
          <a:p>
            <a:pPr>
              <a:spcBef>
                <a:spcPct val="50000"/>
              </a:spcBef>
              <a:buFontTx/>
              <a:buChar char="•"/>
            </a:pPr>
            <a:r>
              <a:rPr lang="tr-TR" sz="1600" b="1" dirty="0" smtClean="0"/>
              <a:t>Haklı başarılarından dolayı çocuğu ÖVMEK konusunda tereddüt etmeyin</a:t>
            </a:r>
            <a:endParaRPr lang="tr-TR" sz="16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20072" y="260648"/>
            <a:ext cx="2367058" cy="369332"/>
          </a:xfrm>
          <a:prstGeom prst="rect">
            <a:avLst/>
          </a:prstGeom>
        </p:spPr>
        <p:txBody>
          <a:bodyPr wrap="none">
            <a:spAutoFit/>
          </a:bodyPr>
          <a:lstStyle/>
          <a:p>
            <a:pPr algn="ctr">
              <a:spcBef>
                <a:spcPct val="50000"/>
              </a:spcBef>
            </a:pPr>
            <a:r>
              <a:rPr lang="tr-TR" b="1" dirty="0" smtClean="0">
                <a:solidFill>
                  <a:srgbClr val="00B050"/>
                </a:solidFill>
              </a:rPr>
              <a:t>İLKOKULA  BAŞLARKEN</a:t>
            </a:r>
            <a:endParaRPr lang="tr-TR" b="1" dirty="0">
              <a:solidFill>
                <a:srgbClr val="00B050"/>
              </a:solidFill>
            </a:endParaRPr>
          </a:p>
        </p:txBody>
      </p:sp>
      <p:sp>
        <p:nvSpPr>
          <p:cNvPr id="4" name="3 Dikdörtgen"/>
          <p:cNvSpPr/>
          <p:nvPr/>
        </p:nvSpPr>
        <p:spPr>
          <a:xfrm>
            <a:off x="4211960" y="548680"/>
            <a:ext cx="4572000" cy="1200329"/>
          </a:xfrm>
          <a:prstGeom prst="rect">
            <a:avLst/>
          </a:prstGeom>
        </p:spPr>
        <p:txBody>
          <a:bodyPr>
            <a:spAutoFit/>
          </a:bodyPr>
          <a:lstStyle/>
          <a:p>
            <a:pPr>
              <a:spcBef>
                <a:spcPct val="50000"/>
              </a:spcBef>
              <a:buFontTx/>
              <a:buChar char="•"/>
            </a:pPr>
            <a:r>
              <a:rPr lang="tr-TR" b="1" dirty="0" smtClean="0"/>
              <a:t>Okula başlama ve okul olgunluğu</a:t>
            </a:r>
          </a:p>
          <a:p>
            <a:pPr>
              <a:spcBef>
                <a:spcPct val="50000"/>
              </a:spcBef>
              <a:buFontTx/>
              <a:buChar char="•"/>
            </a:pPr>
            <a:r>
              <a:rPr lang="tr-TR" b="1" dirty="0" smtClean="0"/>
              <a:t>Okulun önemi</a:t>
            </a:r>
          </a:p>
          <a:p>
            <a:pPr>
              <a:spcBef>
                <a:spcPct val="50000"/>
              </a:spcBef>
              <a:buFontTx/>
              <a:buChar char="•"/>
            </a:pPr>
            <a:r>
              <a:rPr lang="tr-TR" b="1" dirty="0" smtClean="0"/>
              <a:t>İlkokula yeni başlayan çocuğun ilk günü</a:t>
            </a:r>
            <a:endParaRPr lang="tr-TR" b="1" dirty="0"/>
          </a:p>
        </p:txBody>
      </p:sp>
      <p:sp>
        <p:nvSpPr>
          <p:cNvPr id="5" name="4 Dikdörtgen"/>
          <p:cNvSpPr/>
          <p:nvPr/>
        </p:nvSpPr>
        <p:spPr>
          <a:xfrm>
            <a:off x="5652120" y="1772816"/>
            <a:ext cx="1436611" cy="369332"/>
          </a:xfrm>
          <a:prstGeom prst="rect">
            <a:avLst/>
          </a:prstGeom>
        </p:spPr>
        <p:txBody>
          <a:bodyPr wrap="none">
            <a:spAutoFit/>
          </a:bodyPr>
          <a:lstStyle/>
          <a:p>
            <a:pPr algn="ctr">
              <a:spcBef>
                <a:spcPct val="50000"/>
              </a:spcBef>
            </a:pPr>
            <a:r>
              <a:rPr lang="tr-TR" b="1" dirty="0" smtClean="0">
                <a:solidFill>
                  <a:srgbClr val="00B050"/>
                </a:solidFill>
              </a:rPr>
              <a:t>EV ÖDEVLERİ</a:t>
            </a:r>
            <a:endParaRPr lang="tr-TR" b="1" dirty="0">
              <a:solidFill>
                <a:srgbClr val="00B050"/>
              </a:solidFill>
            </a:endParaRPr>
          </a:p>
        </p:txBody>
      </p:sp>
      <p:sp>
        <p:nvSpPr>
          <p:cNvPr id="6" name="5 Dikdörtgen"/>
          <p:cNvSpPr/>
          <p:nvPr/>
        </p:nvSpPr>
        <p:spPr>
          <a:xfrm>
            <a:off x="4211960" y="3861048"/>
            <a:ext cx="4572000" cy="2585323"/>
          </a:xfrm>
          <a:prstGeom prst="rect">
            <a:avLst/>
          </a:prstGeom>
        </p:spPr>
        <p:txBody>
          <a:bodyPr>
            <a:spAutoFit/>
          </a:bodyPr>
          <a:lstStyle/>
          <a:p>
            <a:pPr>
              <a:spcBef>
                <a:spcPct val="50000"/>
              </a:spcBef>
            </a:pPr>
            <a:r>
              <a:rPr lang="tr-TR" b="1" dirty="0" smtClean="0">
                <a:solidFill>
                  <a:schemeClr val="accent6">
                    <a:lumMod val="75000"/>
                  </a:schemeClr>
                </a:solidFill>
              </a:rPr>
              <a:t>Dört tip ödevden söz edilebilir.Bunlar:</a:t>
            </a:r>
          </a:p>
          <a:p>
            <a:pPr>
              <a:spcBef>
                <a:spcPct val="50000"/>
              </a:spcBef>
              <a:buFontTx/>
              <a:buChar char="•"/>
            </a:pPr>
            <a:r>
              <a:rPr lang="tr-TR" b="1" dirty="0" smtClean="0"/>
              <a:t>Tekrar ödevleri(Temel beceriler </a:t>
            </a:r>
            <a:r>
              <a:rPr lang="tr-TR" b="1" dirty="0" err="1" smtClean="0"/>
              <a:t>örn.yazı</a:t>
            </a:r>
            <a:r>
              <a:rPr lang="tr-TR" b="1" dirty="0" smtClean="0"/>
              <a:t>,aritmetik)</a:t>
            </a:r>
          </a:p>
          <a:p>
            <a:pPr>
              <a:spcBef>
                <a:spcPct val="50000"/>
              </a:spcBef>
              <a:buFontTx/>
              <a:buChar char="•"/>
            </a:pPr>
            <a:r>
              <a:rPr lang="tr-TR" b="1" dirty="0" smtClean="0"/>
              <a:t>Hazırlık ödevleri(Sonraki ünite konuları ile ilgili)</a:t>
            </a:r>
          </a:p>
          <a:p>
            <a:pPr>
              <a:spcBef>
                <a:spcPct val="50000"/>
              </a:spcBef>
              <a:buFontTx/>
              <a:buChar char="•"/>
            </a:pPr>
            <a:r>
              <a:rPr lang="tr-TR" b="1" dirty="0" smtClean="0"/>
              <a:t>Ek bilgi ödevleri(Ayrıntılı işlenmesi ile ilgili)</a:t>
            </a:r>
          </a:p>
          <a:p>
            <a:pPr>
              <a:spcBef>
                <a:spcPct val="50000"/>
              </a:spcBef>
              <a:buFontTx/>
              <a:buChar char="•"/>
            </a:pPr>
            <a:r>
              <a:rPr lang="tr-TR" b="1" dirty="0" smtClean="0"/>
              <a:t>Yaratıcı ödevler(Özgün çalışmalar ile ilgili)</a:t>
            </a:r>
            <a:endParaRPr lang="tr-TR" b="1" dirty="0"/>
          </a:p>
        </p:txBody>
      </p:sp>
      <p:pic>
        <p:nvPicPr>
          <p:cNvPr id="7171" name="Picture 3" descr="C:\Users\Mert\Desktop\1467829.jpg"/>
          <p:cNvPicPr>
            <a:picLocks noChangeAspect="1" noChangeArrowheads="1"/>
          </p:cNvPicPr>
          <p:nvPr/>
        </p:nvPicPr>
        <p:blipFill>
          <a:blip r:embed="rId3" cstate="print"/>
          <a:srcRect/>
          <a:stretch>
            <a:fillRect/>
          </a:stretch>
        </p:blipFill>
        <p:spPr bwMode="auto">
          <a:xfrm>
            <a:off x="4211960" y="2132856"/>
            <a:ext cx="4320480" cy="161237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652120" y="260648"/>
            <a:ext cx="1441613" cy="369332"/>
          </a:xfrm>
          <a:prstGeom prst="rect">
            <a:avLst/>
          </a:prstGeom>
        </p:spPr>
        <p:txBody>
          <a:bodyPr wrap="none">
            <a:spAutoFit/>
          </a:bodyPr>
          <a:lstStyle/>
          <a:p>
            <a:r>
              <a:rPr lang="tr-TR" b="1" dirty="0" smtClean="0">
                <a:solidFill>
                  <a:srgbClr val="00B050"/>
                </a:solidFill>
              </a:rPr>
              <a:t>ANA-BABAYA</a:t>
            </a:r>
            <a:endParaRPr lang="tr-TR" dirty="0">
              <a:solidFill>
                <a:srgbClr val="00B050"/>
              </a:solidFill>
            </a:endParaRPr>
          </a:p>
        </p:txBody>
      </p:sp>
      <p:sp>
        <p:nvSpPr>
          <p:cNvPr id="4" name="3 Dikdörtgen"/>
          <p:cNvSpPr/>
          <p:nvPr/>
        </p:nvSpPr>
        <p:spPr>
          <a:xfrm>
            <a:off x="4139952" y="692696"/>
            <a:ext cx="4572000" cy="5770811"/>
          </a:xfrm>
          <a:prstGeom prst="rect">
            <a:avLst/>
          </a:prstGeom>
        </p:spPr>
        <p:txBody>
          <a:bodyPr>
            <a:spAutoFit/>
          </a:bodyPr>
          <a:lstStyle/>
          <a:p>
            <a:pPr>
              <a:spcBef>
                <a:spcPct val="50000"/>
              </a:spcBef>
              <a:buFontTx/>
              <a:buChar char="•"/>
            </a:pPr>
            <a:r>
              <a:rPr lang="tr-TR" b="1" dirty="0" smtClean="0"/>
              <a:t>Ödevin yapıldığı saatte çocuğun dikkatini dağıtacak bir etken olmamasına özen gösterin.</a:t>
            </a:r>
          </a:p>
          <a:p>
            <a:pPr>
              <a:spcBef>
                <a:spcPct val="50000"/>
              </a:spcBef>
              <a:buFontTx/>
              <a:buChar char="•"/>
            </a:pPr>
            <a:r>
              <a:rPr lang="tr-TR" b="1" dirty="0" smtClean="0"/>
              <a:t>Birden çok çocuğunuz varsa çocukların ödevlerini farklı odalarda yapmalarını sağlayın.</a:t>
            </a:r>
          </a:p>
          <a:p>
            <a:pPr>
              <a:spcBef>
                <a:spcPct val="50000"/>
              </a:spcBef>
              <a:buFontTx/>
              <a:buChar char="•"/>
            </a:pPr>
            <a:r>
              <a:rPr lang="tr-TR" b="1" dirty="0" smtClean="0"/>
              <a:t>Çocuğunuz ödevini yaparken yardıma hazır olduğunuzu belirtin.</a:t>
            </a:r>
          </a:p>
          <a:p>
            <a:pPr>
              <a:spcBef>
                <a:spcPct val="50000"/>
              </a:spcBef>
              <a:buFontTx/>
              <a:buChar char="•"/>
            </a:pPr>
            <a:r>
              <a:rPr lang="tr-TR" b="1" dirty="0" smtClean="0"/>
              <a:t>İçten ve gerçek bir çaba göstermişse,bir iki yanlışı olsa bile başarılı olduğu bölümü vurgulayın.</a:t>
            </a:r>
          </a:p>
          <a:p>
            <a:pPr>
              <a:spcBef>
                <a:spcPct val="50000"/>
              </a:spcBef>
              <a:buFontTx/>
              <a:buChar char="•"/>
            </a:pPr>
            <a:r>
              <a:rPr lang="tr-TR" b="1" dirty="0" smtClean="0"/>
              <a:t>Çocuk adına, onun ödevini arkadaşından öğrenerek,onun yerine yapmayın.Gerekirse okula ödevsiz gidebilir.</a:t>
            </a:r>
          </a:p>
          <a:p>
            <a:pPr>
              <a:spcBef>
                <a:spcPct val="50000"/>
              </a:spcBef>
              <a:buFontTx/>
              <a:buChar char="•"/>
            </a:pPr>
            <a:r>
              <a:rPr lang="tr-TR" b="1" dirty="0" smtClean="0"/>
              <a:t>Yanlışı yüzünden çocuğa ödevini yeniden yaptırmayın.Elinden geleni yaptığı halde ödevini tekrar yapmak zorunda kalan çocuk,kendisini haksızlığa uğramış ve cezalandırılmış hisseder.</a:t>
            </a:r>
            <a:endParaRPr lang="tr-TR"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332656"/>
            <a:ext cx="4572000" cy="1985159"/>
          </a:xfrm>
          <a:prstGeom prst="rect">
            <a:avLst/>
          </a:prstGeom>
        </p:spPr>
        <p:txBody>
          <a:bodyPr>
            <a:spAutoFit/>
          </a:bodyPr>
          <a:lstStyle/>
          <a:p>
            <a:pPr marL="457200" indent="-457200" algn="ctr">
              <a:spcBef>
                <a:spcPct val="50000"/>
              </a:spcBef>
            </a:pPr>
            <a:r>
              <a:rPr lang="tr-TR" sz="2400" b="1" dirty="0" smtClean="0">
                <a:solidFill>
                  <a:srgbClr val="00B050"/>
                </a:solidFill>
              </a:rPr>
              <a:t>BAŞARI;</a:t>
            </a:r>
          </a:p>
          <a:p>
            <a:pPr marL="457200" indent="-457200">
              <a:spcBef>
                <a:spcPct val="50000"/>
              </a:spcBef>
              <a:buFontTx/>
              <a:buChar char="•"/>
            </a:pPr>
            <a:r>
              <a:rPr lang="tr-TR" b="1" dirty="0" smtClean="0"/>
              <a:t>Bireyin kendisi ve çevresiyle uyumlu yaşayabilmesi;kendini gerçekleştirmek için belirlediği hedeflere ulaşırken gösterdiği çabalardan olumlu sonuçlar almasıdır.</a:t>
            </a:r>
            <a:endParaRPr lang="tr-TR" b="1" dirty="0"/>
          </a:p>
        </p:txBody>
      </p:sp>
      <p:sp>
        <p:nvSpPr>
          <p:cNvPr id="4" name="3 Dikdörtgen"/>
          <p:cNvSpPr/>
          <p:nvPr/>
        </p:nvSpPr>
        <p:spPr>
          <a:xfrm>
            <a:off x="4211960" y="2204864"/>
            <a:ext cx="4572000" cy="4139595"/>
          </a:xfrm>
          <a:prstGeom prst="rect">
            <a:avLst/>
          </a:prstGeom>
        </p:spPr>
        <p:txBody>
          <a:bodyPr>
            <a:spAutoFit/>
          </a:bodyPr>
          <a:lstStyle/>
          <a:p>
            <a:pPr marL="457200" indent="-457200">
              <a:spcBef>
                <a:spcPct val="50000"/>
              </a:spcBef>
            </a:pPr>
            <a:r>
              <a:rPr lang="tr-TR" sz="2000" b="1" dirty="0" smtClean="0">
                <a:solidFill>
                  <a:srgbClr val="00B050"/>
                </a:solidFill>
              </a:rPr>
              <a:t>Çocuğun aşırı kaygılı olma nedenleri;</a:t>
            </a:r>
          </a:p>
          <a:p>
            <a:pPr marL="457200" indent="-457200">
              <a:spcBef>
                <a:spcPct val="50000"/>
              </a:spcBef>
              <a:buFontTx/>
              <a:buAutoNum type="arabicPeriod"/>
            </a:pPr>
            <a:r>
              <a:rPr lang="tr-TR" b="1" dirty="0" smtClean="0"/>
              <a:t>Ana-baba beklentilerinin çocuk için ulaşılmaz düzeyde olması.</a:t>
            </a:r>
          </a:p>
          <a:p>
            <a:pPr marL="457200" indent="-457200">
              <a:spcBef>
                <a:spcPct val="50000"/>
              </a:spcBef>
              <a:buFontTx/>
              <a:buAutoNum type="arabicPeriod"/>
            </a:pPr>
            <a:r>
              <a:rPr lang="tr-TR" b="1" dirty="0" smtClean="0"/>
              <a:t>Ana-baba ve öğretmenin çocuğa karşı tutarsız davranması</a:t>
            </a:r>
          </a:p>
          <a:p>
            <a:pPr marL="457200" indent="-457200">
              <a:spcBef>
                <a:spcPct val="50000"/>
              </a:spcBef>
              <a:buFontTx/>
              <a:buAutoNum type="arabicPeriod"/>
            </a:pPr>
            <a:r>
              <a:rPr lang="tr-TR" b="1" dirty="0" smtClean="0"/>
              <a:t>Ana-baba ve/veya öğretmenin ilgisiz ve kayıtsız tutumu.</a:t>
            </a:r>
          </a:p>
          <a:p>
            <a:pPr marL="457200" indent="-457200">
              <a:spcBef>
                <a:spcPct val="50000"/>
              </a:spcBef>
              <a:buFontTx/>
              <a:buAutoNum type="arabicPeriod"/>
            </a:pPr>
            <a:r>
              <a:rPr lang="tr-TR" b="1" dirty="0" smtClean="0"/>
              <a:t>Yargılanma duygusunun yerleşmesine yol açan sürekli eleştiri.</a:t>
            </a:r>
          </a:p>
          <a:p>
            <a:pPr marL="457200" indent="-457200">
              <a:spcBef>
                <a:spcPct val="50000"/>
              </a:spcBef>
              <a:buFontTx/>
              <a:buAutoNum type="arabicPeriod"/>
            </a:pPr>
            <a:r>
              <a:rPr lang="tr-TR" b="1" dirty="0" smtClean="0"/>
              <a:t>Kendileri de kaygılı olan ve farkında olmadan çocuklarına kaygılı olmayı öğreten ana-babalar</a:t>
            </a:r>
            <a:endParaRPr lang="tr-T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932040" y="260648"/>
            <a:ext cx="3029291" cy="369332"/>
          </a:xfrm>
          <a:prstGeom prst="rect">
            <a:avLst/>
          </a:prstGeom>
        </p:spPr>
        <p:txBody>
          <a:bodyPr wrap="none">
            <a:spAutoFit/>
          </a:bodyPr>
          <a:lstStyle/>
          <a:p>
            <a:pPr algn="ctr">
              <a:spcBef>
                <a:spcPct val="50000"/>
              </a:spcBef>
            </a:pPr>
            <a:r>
              <a:rPr lang="tr-TR" b="1" dirty="0" smtClean="0">
                <a:solidFill>
                  <a:srgbClr val="00B050"/>
                </a:solidFill>
              </a:rPr>
              <a:t>BASKICI VE OTORİTER TUTUM</a:t>
            </a:r>
            <a:endParaRPr lang="tr-TR" b="1" dirty="0">
              <a:solidFill>
                <a:srgbClr val="00B050"/>
              </a:solidFill>
            </a:endParaRPr>
          </a:p>
        </p:txBody>
      </p:sp>
      <p:sp>
        <p:nvSpPr>
          <p:cNvPr id="4" name="3 Dikdörtgen"/>
          <p:cNvSpPr/>
          <p:nvPr/>
        </p:nvSpPr>
        <p:spPr>
          <a:xfrm>
            <a:off x="4139952" y="692696"/>
            <a:ext cx="4572000" cy="3170099"/>
          </a:xfrm>
          <a:prstGeom prst="rect">
            <a:avLst/>
          </a:prstGeom>
        </p:spPr>
        <p:txBody>
          <a:bodyPr>
            <a:spAutoFit/>
          </a:bodyPr>
          <a:lstStyle/>
          <a:p>
            <a:pPr>
              <a:spcBef>
                <a:spcPct val="50000"/>
              </a:spcBef>
            </a:pPr>
            <a:r>
              <a:rPr lang="tr-TR" sz="1600" b="1" dirty="0" smtClean="0"/>
              <a:t>DAVRANIŞ:Katı disiplin vardır.Çocuk, her kurala uymak zorundadır. Zor kullanarak denetleme ve sevgi esirgeyerek denetleme boyutları egemendir.Denetlenen çocuk ,hangi davranışın hangi tepkiyi alacağı hakkında bir fikre sahip değildir.Çocuk devamlı suçlanır, karışılır ve cezalandırılır.</a:t>
            </a:r>
          </a:p>
          <a:p>
            <a:pPr>
              <a:spcBef>
                <a:spcPct val="50000"/>
              </a:spcBef>
            </a:pPr>
            <a:r>
              <a:rPr lang="tr-TR" sz="1600" b="1" dirty="0" smtClean="0"/>
              <a:t>SONUÇ:Çocuğun kendine olan güvenini ortadan kalkar.Çocuğun kişiliği zayıflar.Çocuk,sessiz, uslu, nazik, dürüst ve dikkatli olur ama çocuk,küskün, silik, çekingen, kolayca etki altında kalan, aşırı hassas veya aşırı isyankar bir birey haline gelir.</a:t>
            </a:r>
            <a:endParaRPr lang="tr-TR" sz="1600" b="1" dirty="0"/>
          </a:p>
        </p:txBody>
      </p:sp>
      <p:pic>
        <p:nvPicPr>
          <p:cNvPr id="20482" name="Picture 2" descr="C:\Users\Mert\Desktop\99-427535634801215534277383.jpg"/>
          <p:cNvPicPr>
            <a:picLocks noChangeAspect="1" noChangeArrowheads="1"/>
          </p:cNvPicPr>
          <p:nvPr/>
        </p:nvPicPr>
        <p:blipFill>
          <a:blip r:embed="rId3" cstate="print"/>
          <a:srcRect/>
          <a:stretch>
            <a:fillRect/>
          </a:stretch>
        </p:blipFill>
        <p:spPr bwMode="auto">
          <a:xfrm>
            <a:off x="4139952" y="3789040"/>
            <a:ext cx="4536504" cy="266429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580112" y="260648"/>
            <a:ext cx="1441613" cy="369332"/>
          </a:xfrm>
          <a:prstGeom prst="rect">
            <a:avLst/>
          </a:prstGeom>
        </p:spPr>
        <p:txBody>
          <a:bodyPr wrap="none">
            <a:spAutoFit/>
          </a:bodyPr>
          <a:lstStyle/>
          <a:p>
            <a:r>
              <a:rPr lang="tr-TR" b="1" dirty="0" smtClean="0">
                <a:solidFill>
                  <a:srgbClr val="00B050"/>
                </a:solidFill>
              </a:rPr>
              <a:t>ANA-BABAYA</a:t>
            </a:r>
            <a:endParaRPr lang="tr-TR" dirty="0">
              <a:solidFill>
                <a:srgbClr val="00B050"/>
              </a:solidFill>
            </a:endParaRPr>
          </a:p>
        </p:txBody>
      </p:sp>
      <p:sp>
        <p:nvSpPr>
          <p:cNvPr id="4" name="3 Dikdörtgen"/>
          <p:cNvSpPr/>
          <p:nvPr/>
        </p:nvSpPr>
        <p:spPr>
          <a:xfrm>
            <a:off x="4139952" y="692696"/>
            <a:ext cx="4572000" cy="3431709"/>
          </a:xfrm>
          <a:prstGeom prst="rect">
            <a:avLst/>
          </a:prstGeom>
        </p:spPr>
        <p:txBody>
          <a:bodyPr>
            <a:spAutoFit/>
          </a:bodyPr>
          <a:lstStyle/>
          <a:p>
            <a:pPr>
              <a:spcBef>
                <a:spcPct val="50000"/>
              </a:spcBef>
              <a:buFontTx/>
              <a:buChar char="•"/>
            </a:pPr>
            <a:r>
              <a:rPr lang="tr-TR" sz="1400" b="1" dirty="0" smtClean="0"/>
              <a:t>Çocuk kendi görevleriyle baş başa kalmalıdır.</a:t>
            </a:r>
          </a:p>
          <a:p>
            <a:pPr>
              <a:spcBef>
                <a:spcPct val="50000"/>
              </a:spcBef>
              <a:buFontTx/>
              <a:buChar char="•"/>
            </a:pPr>
            <a:r>
              <a:rPr lang="tr-TR" sz="1400" b="1" dirty="0" smtClean="0"/>
              <a:t>Başarıda önemli faktör çok çalışmak değil,etkili ve verimli çalışmaktır.</a:t>
            </a:r>
          </a:p>
          <a:p>
            <a:pPr>
              <a:spcBef>
                <a:spcPct val="50000"/>
              </a:spcBef>
              <a:buFontTx/>
              <a:buChar char="•"/>
            </a:pPr>
            <a:r>
              <a:rPr lang="tr-TR" sz="1400" b="1" dirty="0" smtClean="0"/>
              <a:t>Eğer çalışma davranışının sıklığı artırılmak isteniyorsa,hoşlanılan ve sık yapılan bir başka etkinlikten önceye alınır.</a:t>
            </a:r>
          </a:p>
          <a:p>
            <a:pPr>
              <a:spcBef>
                <a:spcPct val="50000"/>
              </a:spcBef>
              <a:buFontTx/>
              <a:buChar char="•"/>
            </a:pPr>
            <a:r>
              <a:rPr lang="tr-TR" sz="1400" b="1" dirty="0" smtClean="0"/>
              <a:t>Başarıda ölçü başkaları değil,bireyin kendisidir.</a:t>
            </a:r>
          </a:p>
          <a:p>
            <a:pPr>
              <a:spcBef>
                <a:spcPct val="50000"/>
              </a:spcBef>
              <a:buFontTx/>
              <a:buChar char="•"/>
            </a:pPr>
            <a:r>
              <a:rPr lang="tr-TR" sz="1400" b="1" dirty="0" smtClean="0"/>
              <a:t>Çocuğunuzu iyi tanıyarak’ Beklenti düzeyini’ gerçekçi kılabilirsiniz.</a:t>
            </a:r>
          </a:p>
          <a:p>
            <a:pPr>
              <a:spcBef>
                <a:spcPct val="50000"/>
              </a:spcBef>
              <a:buFontTx/>
              <a:buChar char="•"/>
            </a:pPr>
            <a:r>
              <a:rPr lang="tr-TR" sz="1400" b="1" dirty="0" smtClean="0"/>
              <a:t>Çocuğa yapabileceğiniz en büyük yardım; ilgi ve yetenekleri doğrultusunda onu yönlendirmek,ihtiyacı olan desteği ona sağlamak(özel öğretmen,kurs vs.)sorununu çözmede ona yardımcı olmaktır.</a:t>
            </a:r>
            <a:endParaRPr lang="tr-TR" sz="1400" b="1" dirty="0"/>
          </a:p>
        </p:txBody>
      </p:sp>
      <p:sp>
        <p:nvSpPr>
          <p:cNvPr id="5" name="4 Dikdörtgen"/>
          <p:cNvSpPr/>
          <p:nvPr/>
        </p:nvSpPr>
        <p:spPr>
          <a:xfrm>
            <a:off x="4139952" y="4149080"/>
            <a:ext cx="4572000" cy="1708160"/>
          </a:xfrm>
          <a:prstGeom prst="rect">
            <a:avLst/>
          </a:prstGeom>
        </p:spPr>
        <p:txBody>
          <a:bodyPr>
            <a:spAutoFit/>
          </a:bodyPr>
          <a:lstStyle/>
          <a:p>
            <a:pPr>
              <a:spcBef>
                <a:spcPct val="50000"/>
              </a:spcBef>
              <a:buFontTx/>
              <a:buChar char="•"/>
            </a:pPr>
            <a:r>
              <a:rPr lang="tr-TR" sz="1400" b="1" dirty="0" smtClean="0"/>
              <a:t>Bütün bu bilgilerin ışığında; çocuğunuzu olduğu gibi, kendisi olarak görmeyi öğrenin.</a:t>
            </a:r>
          </a:p>
          <a:p>
            <a:pPr>
              <a:spcBef>
                <a:spcPct val="50000"/>
              </a:spcBef>
              <a:buFontTx/>
              <a:buChar char="•"/>
            </a:pPr>
            <a:r>
              <a:rPr lang="tr-TR" sz="1400" b="1" dirty="0" smtClean="0"/>
              <a:t>Anne ve baba olarak geçmiş okul yaşantınızdaki başarılarınızı çocuğunuzun tekrarlamasını beklemek ya da elde edemediklerinizi çocuklarınızı zorlayarak elde etmeye çalışmak,sadece kendinizi tatmin etmekten öte bir işe yaramaz.</a:t>
            </a:r>
            <a:endParaRPr lang="tr-TR" sz="1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83691" cy="369332"/>
          </a:xfrm>
          <a:prstGeom prst="rect">
            <a:avLst/>
          </a:prstGeom>
        </p:spPr>
        <p:txBody>
          <a:bodyPr wrap="none">
            <a:spAutoFit/>
          </a:bodyPr>
          <a:lstStyle/>
          <a:p>
            <a:pPr algn="ctr">
              <a:spcBef>
                <a:spcPct val="50000"/>
              </a:spcBef>
            </a:pPr>
            <a:r>
              <a:rPr lang="tr-TR" b="1" dirty="0" smtClean="0">
                <a:solidFill>
                  <a:srgbClr val="00B050"/>
                </a:solidFill>
              </a:rPr>
              <a:t>PROBLEMLİ ÇOCUKLARA YAKLAŞIM BİÇİMLERİ</a:t>
            </a:r>
            <a:endParaRPr lang="tr-TR" b="1" dirty="0">
              <a:solidFill>
                <a:srgbClr val="00B050"/>
              </a:solidFill>
            </a:endParaRPr>
          </a:p>
        </p:txBody>
      </p:sp>
      <p:sp>
        <p:nvSpPr>
          <p:cNvPr id="4" name="3 Dikdörtgen"/>
          <p:cNvSpPr/>
          <p:nvPr/>
        </p:nvSpPr>
        <p:spPr>
          <a:xfrm>
            <a:off x="4139952" y="692696"/>
            <a:ext cx="4572000" cy="2585323"/>
          </a:xfrm>
          <a:prstGeom prst="rect">
            <a:avLst/>
          </a:prstGeom>
        </p:spPr>
        <p:txBody>
          <a:bodyPr>
            <a:spAutoFit/>
          </a:bodyPr>
          <a:lstStyle/>
          <a:p>
            <a:pPr>
              <a:spcBef>
                <a:spcPct val="50000"/>
              </a:spcBef>
            </a:pPr>
            <a:r>
              <a:rPr lang="tr-TR" sz="1200" b="1" dirty="0" smtClean="0"/>
              <a:t>Anne-babalara Öneriler:</a:t>
            </a:r>
          </a:p>
          <a:p>
            <a:pPr>
              <a:spcBef>
                <a:spcPct val="50000"/>
              </a:spcBef>
              <a:buFont typeface="Wingdings" pitchFamily="2" charset="2"/>
              <a:buChar char="v"/>
            </a:pPr>
            <a:r>
              <a:rPr lang="tr-TR" sz="1200" b="1" dirty="0" smtClean="0"/>
              <a:t>Sorunu görmezlikten gelmeyin, inkar etmeyin.’benim çocuğumda bu olmaz, yapmaz demeyin ’Problemin teşhisini siz koymayın.Bir uzmandan yardım almaya çalışın.Erken konulan doğru teşhis problemi yarı yarıya çözmek demektir.</a:t>
            </a:r>
          </a:p>
          <a:p>
            <a:pPr>
              <a:spcBef>
                <a:spcPct val="50000"/>
              </a:spcBef>
              <a:buFont typeface="Wingdings" pitchFamily="2" charset="2"/>
              <a:buChar char="v"/>
            </a:pPr>
            <a:r>
              <a:rPr lang="tr-TR" sz="1200" b="1" dirty="0" smtClean="0"/>
              <a:t>Çocuğunuzda gördüğünüz olumsuz davranışları,komşunuz,babaanne,anneanne,hala,dayı </a:t>
            </a:r>
            <a:r>
              <a:rPr lang="tr-TR" sz="1200" b="1" dirty="0" err="1" smtClean="0"/>
              <a:t>vs.gibi</a:t>
            </a:r>
            <a:r>
              <a:rPr lang="tr-TR" sz="1200" b="1" dirty="0" smtClean="0"/>
              <a:t> kişilerle konuşmayın.Onlardan alacağınız bilgiler sizi hiç  rahatlamayacak ve çözüme ulaştırmayacaktır.</a:t>
            </a:r>
          </a:p>
          <a:p>
            <a:pPr>
              <a:spcBef>
                <a:spcPct val="50000"/>
              </a:spcBef>
              <a:buFont typeface="Wingdings" pitchFamily="2" charset="2"/>
              <a:buChar char="v"/>
            </a:pPr>
            <a:r>
              <a:rPr lang="tr-TR" sz="1200" b="1" dirty="0" smtClean="0"/>
              <a:t>Önemli olanın çocuğunuzdaki davranış bozukluğunun belirtisi değil,altında yatan nedenlerdir.Önemli olan sıtmanın ateşiyle savaşmak değil, gerideki bataklığı kurutmaktır.</a:t>
            </a:r>
            <a:endParaRPr lang="tr-TR" sz="1200" b="1" dirty="0"/>
          </a:p>
        </p:txBody>
      </p:sp>
      <p:sp>
        <p:nvSpPr>
          <p:cNvPr id="5" name="4 Dikdörtgen"/>
          <p:cNvSpPr/>
          <p:nvPr/>
        </p:nvSpPr>
        <p:spPr>
          <a:xfrm>
            <a:off x="4139952" y="3212976"/>
            <a:ext cx="4572000" cy="2769989"/>
          </a:xfrm>
          <a:prstGeom prst="rect">
            <a:avLst/>
          </a:prstGeom>
        </p:spPr>
        <p:txBody>
          <a:bodyPr>
            <a:spAutoFit/>
          </a:bodyPr>
          <a:lstStyle/>
          <a:p>
            <a:pPr>
              <a:spcBef>
                <a:spcPct val="50000"/>
              </a:spcBef>
              <a:buFont typeface="Wingdings" pitchFamily="2" charset="2"/>
              <a:buChar char="v"/>
            </a:pPr>
            <a:r>
              <a:rPr lang="tr-TR" sz="1200" b="1" dirty="0" smtClean="0"/>
              <a:t>Sonu gelmeyen sürtüşme ve tartışmalardan uzak durun.Konuşmalarınızda ‘Seni anlıyorum ‘Seni anlamaya çalışıyorum’ mesajını verin.</a:t>
            </a:r>
          </a:p>
          <a:p>
            <a:pPr>
              <a:spcBef>
                <a:spcPct val="50000"/>
              </a:spcBef>
              <a:buFont typeface="Wingdings" pitchFamily="2" charset="2"/>
              <a:buChar char="v"/>
            </a:pPr>
            <a:r>
              <a:rPr lang="tr-TR" sz="1200" b="1" dirty="0" smtClean="0"/>
              <a:t>İncinmiş görünmek, cezalandırmak işe yaramayacaktır.Güvenli ve sevgi dolu bir ilişki kurun.</a:t>
            </a:r>
          </a:p>
          <a:p>
            <a:pPr>
              <a:spcBef>
                <a:spcPct val="50000"/>
              </a:spcBef>
              <a:buFont typeface="Wingdings" pitchFamily="2" charset="2"/>
              <a:buChar char="v"/>
            </a:pPr>
            <a:r>
              <a:rPr lang="tr-TR" sz="1200" b="1" dirty="0" smtClean="0"/>
              <a:t>Sorun karşısında asla teslim olmayın.Sabırlı,kararlı ve emin adımlarla ilerleyin.Bütün eleştiri bir yana  bırakın.Olumlu özelliklerini gündeme getirin.Girişimleri destekleyin,yüreklendirin.Davranışlarınızla ve sözlerinizle onu sevildiğine ikna etmeye çalışın.</a:t>
            </a:r>
          </a:p>
          <a:p>
            <a:pPr>
              <a:spcBef>
                <a:spcPct val="50000"/>
              </a:spcBef>
              <a:buFont typeface="Wingdings" pitchFamily="2" charset="2"/>
              <a:buChar char="v"/>
            </a:pPr>
            <a:r>
              <a:rPr lang="tr-TR" sz="1200" b="1" dirty="0" smtClean="0"/>
              <a:t>Davranış bozuklukları bazen yukarıda sayılanları yapmakla çözümlenemeyecek boyuta ulaşmış olabilir.Bu durumda psikiyatrik yardım almaktan uzak durmayın.</a:t>
            </a:r>
            <a:endParaRPr lang="tr-TR" sz="12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smtClean="0">
                <a:solidFill>
                  <a:srgbClr val="00B050"/>
                </a:solidFill>
              </a:rPr>
              <a:t>UYUM VE DAVRANIŞ BOZUKLUĞUNA YOL AÇAN NEDENLER</a:t>
            </a:r>
            <a:endParaRPr lang="tr-TR" b="1" dirty="0">
              <a:solidFill>
                <a:srgbClr val="00B050"/>
              </a:solidFill>
            </a:endParaRPr>
          </a:p>
        </p:txBody>
      </p:sp>
      <p:sp>
        <p:nvSpPr>
          <p:cNvPr id="4" name="3 Dikdörtgen"/>
          <p:cNvSpPr/>
          <p:nvPr/>
        </p:nvSpPr>
        <p:spPr>
          <a:xfrm>
            <a:off x="4211960" y="3212976"/>
            <a:ext cx="4572000" cy="3277820"/>
          </a:xfrm>
          <a:prstGeom prst="rect">
            <a:avLst/>
          </a:prstGeom>
        </p:spPr>
        <p:txBody>
          <a:bodyPr>
            <a:spAutoFit/>
          </a:bodyPr>
          <a:lstStyle/>
          <a:p>
            <a:pPr marL="457200" indent="-457200">
              <a:spcBef>
                <a:spcPct val="50000"/>
              </a:spcBef>
              <a:buFontTx/>
              <a:buAutoNum type="arabicPeriod"/>
            </a:pPr>
            <a:r>
              <a:rPr lang="tr-TR" b="1" dirty="0" smtClean="0"/>
              <a:t>Soya  Çekim</a:t>
            </a:r>
          </a:p>
          <a:p>
            <a:pPr marL="457200" indent="-457200">
              <a:spcBef>
                <a:spcPct val="50000"/>
              </a:spcBef>
              <a:buFontTx/>
              <a:buAutoNum type="arabicPeriod"/>
            </a:pPr>
            <a:r>
              <a:rPr lang="tr-TR" b="1" dirty="0" smtClean="0"/>
              <a:t>Fiziksel Nedenler</a:t>
            </a:r>
          </a:p>
          <a:p>
            <a:pPr marL="457200" indent="-457200">
              <a:spcBef>
                <a:spcPct val="50000"/>
              </a:spcBef>
              <a:buFontTx/>
              <a:buAutoNum type="arabicPeriod"/>
            </a:pPr>
            <a:r>
              <a:rPr lang="tr-TR" b="1" dirty="0" smtClean="0"/>
              <a:t>Temel İhtiyaçların Doyurulmaması</a:t>
            </a:r>
          </a:p>
          <a:p>
            <a:pPr marL="457200" indent="-457200">
              <a:spcBef>
                <a:spcPct val="50000"/>
              </a:spcBef>
              <a:buFontTx/>
              <a:buChar char="•"/>
            </a:pPr>
            <a:r>
              <a:rPr lang="tr-TR" b="1" dirty="0" smtClean="0"/>
              <a:t>Fiziksel Temel İhtiyaçlar:</a:t>
            </a:r>
          </a:p>
          <a:p>
            <a:pPr marL="457200" indent="-457200">
              <a:spcBef>
                <a:spcPct val="50000"/>
              </a:spcBef>
              <a:buFontTx/>
              <a:buChar char="•"/>
            </a:pPr>
            <a:r>
              <a:rPr lang="tr-TR" b="1" dirty="0" smtClean="0"/>
              <a:t>Psikolojik Temel İhtiyaçlar:</a:t>
            </a:r>
          </a:p>
          <a:p>
            <a:pPr marL="457200" indent="-457200">
              <a:spcBef>
                <a:spcPct val="50000"/>
              </a:spcBef>
              <a:buFontTx/>
              <a:buChar char="•"/>
            </a:pPr>
            <a:r>
              <a:rPr lang="tr-TR" b="1" dirty="0" smtClean="0"/>
              <a:t>Sosyal Temel İhtiyaçlar:</a:t>
            </a:r>
          </a:p>
          <a:p>
            <a:pPr marL="457200" indent="-457200">
              <a:spcBef>
                <a:spcPct val="50000"/>
              </a:spcBef>
            </a:pPr>
            <a:r>
              <a:rPr lang="tr-TR" b="1" dirty="0" smtClean="0"/>
              <a:t>4.Çevresel Ve </a:t>
            </a:r>
            <a:r>
              <a:rPr lang="tr-TR" b="1" dirty="0" err="1" smtClean="0"/>
              <a:t>Sosyo</a:t>
            </a:r>
            <a:r>
              <a:rPr lang="tr-TR" b="1" dirty="0" smtClean="0"/>
              <a:t>-ekonomik Nedenler:</a:t>
            </a:r>
          </a:p>
          <a:p>
            <a:pPr marL="457200" indent="-457200">
              <a:spcBef>
                <a:spcPct val="50000"/>
              </a:spcBef>
            </a:pPr>
            <a:r>
              <a:rPr lang="tr-TR" b="1" dirty="0" smtClean="0"/>
              <a:t>5.Okul Yaşantısı</a:t>
            </a:r>
            <a:endParaRPr lang="tr-TR" b="1" dirty="0"/>
          </a:p>
        </p:txBody>
      </p:sp>
      <p:pic>
        <p:nvPicPr>
          <p:cNvPr id="6146" name="Picture 2" descr="C:\Users\Mert\Desktop\davranis-bozuklugu.png"/>
          <p:cNvPicPr>
            <a:picLocks noChangeAspect="1" noChangeArrowheads="1"/>
          </p:cNvPicPr>
          <p:nvPr/>
        </p:nvPicPr>
        <p:blipFill>
          <a:blip r:embed="rId3" cstate="print"/>
          <a:srcRect/>
          <a:stretch>
            <a:fillRect/>
          </a:stretch>
        </p:blipFill>
        <p:spPr bwMode="auto">
          <a:xfrm>
            <a:off x="4283968" y="908720"/>
            <a:ext cx="4320480" cy="230425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139952" y="260648"/>
            <a:ext cx="4572000" cy="646331"/>
          </a:xfrm>
          <a:prstGeom prst="rect">
            <a:avLst/>
          </a:prstGeom>
        </p:spPr>
        <p:txBody>
          <a:bodyPr>
            <a:spAutoFit/>
          </a:bodyPr>
          <a:lstStyle/>
          <a:p>
            <a:pPr algn="ctr">
              <a:spcBef>
                <a:spcPct val="50000"/>
              </a:spcBef>
            </a:pPr>
            <a:r>
              <a:rPr lang="tr-TR" b="1" dirty="0" smtClean="0">
                <a:solidFill>
                  <a:srgbClr val="00B050"/>
                </a:solidFill>
              </a:rPr>
              <a:t>DİKKAT EKSİKLİĞİ_ HİPERAKTİVİTE BOZUKLUĞU</a:t>
            </a:r>
            <a:endParaRPr lang="tr-TR" b="1" dirty="0">
              <a:solidFill>
                <a:srgbClr val="00B050"/>
              </a:solidFill>
            </a:endParaRPr>
          </a:p>
        </p:txBody>
      </p:sp>
      <p:sp>
        <p:nvSpPr>
          <p:cNvPr id="4" name="3 Dikdörtgen"/>
          <p:cNvSpPr/>
          <p:nvPr/>
        </p:nvSpPr>
        <p:spPr>
          <a:xfrm>
            <a:off x="4139952" y="836712"/>
            <a:ext cx="4572000" cy="2862322"/>
          </a:xfrm>
          <a:prstGeom prst="rect">
            <a:avLst/>
          </a:prstGeom>
        </p:spPr>
        <p:txBody>
          <a:bodyPr>
            <a:spAutoFit/>
          </a:bodyPr>
          <a:lstStyle/>
          <a:p>
            <a:pPr>
              <a:spcBef>
                <a:spcPct val="50000"/>
              </a:spcBef>
            </a:pPr>
            <a:r>
              <a:rPr lang="tr-TR" b="1" dirty="0" smtClean="0"/>
              <a:t>Küçük çocuklarda </a:t>
            </a:r>
            <a:r>
              <a:rPr lang="tr-TR" b="1" dirty="0" err="1" smtClean="0"/>
              <a:t>hiperaktif</a:t>
            </a:r>
            <a:r>
              <a:rPr lang="tr-TR" b="1" dirty="0" smtClean="0"/>
              <a:t> görünmek normaldir. Yaklaşık  üç yaşına kadar tüm çocuklarda hareket dereceleri artar.Bu yaştan sonra giderek azalır.Aşırı hareketlilik ile birlikte dikkat eksikliği, ataklık ve saldırganlık gösteren çocuklar için </a:t>
            </a:r>
            <a:r>
              <a:rPr lang="tr-TR" b="1" dirty="0" err="1" smtClean="0"/>
              <a:t>hiperaktif</a:t>
            </a:r>
            <a:r>
              <a:rPr lang="tr-TR" b="1" dirty="0" smtClean="0"/>
              <a:t> denilebilir.Bu belirtiler çocukta en azından 6 aydır devam ediyor ve yedi taşından önce başlamışsa ve en az iki ortamda (ev-okul) oluşmuşsa ‘</a:t>
            </a:r>
            <a:r>
              <a:rPr lang="tr-TR" b="1" dirty="0" err="1" smtClean="0"/>
              <a:t>hiperaktif</a:t>
            </a:r>
            <a:r>
              <a:rPr lang="tr-TR" b="1" dirty="0" smtClean="0"/>
              <a:t>’ tanısı konulabilir.</a:t>
            </a:r>
            <a:endParaRPr lang="tr-TR" b="1" dirty="0"/>
          </a:p>
        </p:txBody>
      </p:sp>
      <p:pic>
        <p:nvPicPr>
          <p:cNvPr id="5122" name="Picture 2" descr="C:\Users\Mert\Desktop\cocuk-zeka-egitim-okul.jpg"/>
          <p:cNvPicPr>
            <a:picLocks noChangeAspect="1" noChangeArrowheads="1"/>
          </p:cNvPicPr>
          <p:nvPr/>
        </p:nvPicPr>
        <p:blipFill>
          <a:blip r:embed="rId3" cstate="print"/>
          <a:srcRect/>
          <a:stretch>
            <a:fillRect/>
          </a:stretch>
        </p:blipFill>
        <p:spPr bwMode="auto">
          <a:xfrm>
            <a:off x="4211960" y="3789040"/>
            <a:ext cx="4485456" cy="252028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20072" y="260648"/>
            <a:ext cx="2273763" cy="369332"/>
          </a:xfrm>
          <a:prstGeom prst="rect">
            <a:avLst/>
          </a:prstGeom>
        </p:spPr>
        <p:txBody>
          <a:bodyPr wrap="none">
            <a:spAutoFit/>
          </a:bodyPr>
          <a:lstStyle/>
          <a:p>
            <a:pPr algn="ctr">
              <a:spcBef>
                <a:spcPct val="50000"/>
              </a:spcBef>
            </a:pPr>
            <a:r>
              <a:rPr lang="tr-TR" b="1" dirty="0" smtClean="0">
                <a:solidFill>
                  <a:srgbClr val="00B050"/>
                </a:solidFill>
              </a:rPr>
              <a:t>Anne Babaya Öneriler</a:t>
            </a:r>
            <a:endParaRPr lang="tr-TR" b="1" dirty="0">
              <a:solidFill>
                <a:srgbClr val="00B050"/>
              </a:solidFill>
            </a:endParaRPr>
          </a:p>
        </p:txBody>
      </p:sp>
      <p:sp>
        <p:nvSpPr>
          <p:cNvPr id="4" name="3 Dikdörtgen"/>
          <p:cNvSpPr/>
          <p:nvPr/>
        </p:nvSpPr>
        <p:spPr>
          <a:xfrm>
            <a:off x="4211960" y="3356992"/>
            <a:ext cx="4572000" cy="3000821"/>
          </a:xfrm>
          <a:prstGeom prst="rect">
            <a:avLst/>
          </a:prstGeom>
        </p:spPr>
        <p:txBody>
          <a:bodyPr>
            <a:spAutoFit/>
          </a:bodyPr>
          <a:lstStyle/>
          <a:p>
            <a:pPr>
              <a:spcBef>
                <a:spcPct val="50000"/>
              </a:spcBef>
              <a:buFontTx/>
              <a:buChar char="•"/>
            </a:pPr>
            <a:r>
              <a:rPr lang="tr-TR" b="1" dirty="0" smtClean="0"/>
              <a:t>Davranış olduğu anda yanıt verin.</a:t>
            </a:r>
          </a:p>
          <a:p>
            <a:pPr>
              <a:spcBef>
                <a:spcPct val="50000"/>
              </a:spcBef>
              <a:buFontTx/>
              <a:buChar char="•"/>
            </a:pPr>
            <a:r>
              <a:rPr lang="tr-TR" b="1" dirty="0" smtClean="0"/>
              <a:t>Daha sık geri bildirimde bulunun ve davranışının sonuçlarını yansıtın.</a:t>
            </a:r>
          </a:p>
          <a:p>
            <a:pPr>
              <a:spcBef>
                <a:spcPct val="50000"/>
              </a:spcBef>
              <a:buFontTx/>
              <a:buChar char="•"/>
            </a:pPr>
            <a:r>
              <a:rPr lang="tr-TR" b="1" dirty="0" smtClean="0"/>
              <a:t>Olumlu davranışlarının ardından daha fazla somut ödüller verin</a:t>
            </a:r>
          </a:p>
          <a:p>
            <a:pPr>
              <a:spcBef>
                <a:spcPct val="50000"/>
              </a:spcBef>
              <a:buFontTx/>
              <a:buChar char="•"/>
            </a:pPr>
            <a:r>
              <a:rPr lang="tr-TR" b="1" dirty="0" smtClean="0"/>
              <a:t>Olumsuzdan çok,olumlu yanıt kullanın.</a:t>
            </a:r>
          </a:p>
          <a:p>
            <a:pPr>
              <a:spcBef>
                <a:spcPct val="50000"/>
              </a:spcBef>
              <a:buFontTx/>
              <a:buChar char="•"/>
            </a:pPr>
            <a:r>
              <a:rPr lang="tr-TR" b="1" dirty="0" smtClean="0"/>
              <a:t>Tutarlı olun</a:t>
            </a:r>
          </a:p>
          <a:p>
            <a:pPr>
              <a:spcBef>
                <a:spcPct val="50000"/>
              </a:spcBef>
              <a:buFontTx/>
              <a:buChar char="•"/>
            </a:pPr>
            <a:r>
              <a:rPr lang="tr-TR" b="1" dirty="0" smtClean="0"/>
              <a:t>Sabırlı olun.</a:t>
            </a:r>
            <a:endParaRPr lang="tr-TR" b="1" dirty="0"/>
          </a:p>
        </p:txBody>
      </p:sp>
      <p:pic>
        <p:nvPicPr>
          <p:cNvPr id="4098" name="Picture 2" descr="C:\Users\Mert\Desktop\iStock_000007069075Small.jpg"/>
          <p:cNvPicPr>
            <a:picLocks noChangeAspect="1" noChangeArrowheads="1"/>
          </p:cNvPicPr>
          <p:nvPr/>
        </p:nvPicPr>
        <p:blipFill>
          <a:blip r:embed="rId3" cstate="print"/>
          <a:srcRect/>
          <a:stretch>
            <a:fillRect/>
          </a:stretch>
        </p:blipFill>
        <p:spPr bwMode="auto">
          <a:xfrm>
            <a:off x="4211960" y="620688"/>
            <a:ext cx="4320480" cy="264629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220072" y="260648"/>
            <a:ext cx="2367956" cy="369332"/>
          </a:xfrm>
          <a:prstGeom prst="rect">
            <a:avLst/>
          </a:prstGeom>
        </p:spPr>
        <p:txBody>
          <a:bodyPr wrap="none">
            <a:spAutoFit/>
          </a:bodyPr>
          <a:lstStyle/>
          <a:p>
            <a:pPr algn="ctr">
              <a:spcBef>
                <a:spcPct val="50000"/>
              </a:spcBef>
            </a:pPr>
            <a:r>
              <a:rPr lang="tr-TR" b="1" dirty="0" smtClean="0">
                <a:solidFill>
                  <a:srgbClr val="00B050"/>
                </a:solidFill>
              </a:rPr>
              <a:t>Özel Öğrenme Güçlüğü</a:t>
            </a:r>
            <a:endParaRPr lang="tr-TR" b="1" dirty="0">
              <a:solidFill>
                <a:srgbClr val="00B050"/>
              </a:solidFill>
            </a:endParaRPr>
          </a:p>
        </p:txBody>
      </p:sp>
      <p:sp>
        <p:nvSpPr>
          <p:cNvPr id="4" name="3 Dikdörtgen"/>
          <p:cNvSpPr/>
          <p:nvPr/>
        </p:nvSpPr>
        <p:spPr>
          <a:xfrm>
            <a:off x="4139952" y="620688"/>
            <a:ext cx="4572000" cy="1200329"/>
          </a:xfrm>
          <a:prstGeom prst="rect">
            <a:avLst/>
          </a:prstGeom>
        </p:spPr>
        <p:txBody>
          <a:bodyPr>
            <a:spAutoFit/>
          </a:bodyPr>
          <a:lstStyle/>
          <a:p>
            <a:pPr>
              <a:spcBef>
                <a:spcPct val="50000"/>
              </a:spcBef>
            </a:pPr>
            <a:r>
              <a:rPr lang="tr-TR" b="1" dirty="0" smtClean="0"/>
              <a:t>Öğrenme güçlüğü,çocuğun okuma yazma,aritmetik ya da dinleme,konuşma,akıl,yürütme yeteneklerini kazanmada ve kullanmada yaşanan güçlüktür.</a:t>
            </a:r>
            <a:endParaRPr lang="tr-TR" b="1" dirty="0"/>
          </a:p>
        </p:txBody>
      </p:sp>
      <p:sp>
        <p:nvSpPr>
          <p:cNvPr id="5" name="4 Dikdörtgen"/>
          <p:cNvSpPr/>
          <p:nvPr/>
        </p:nvSpPr>
        <p:spPr>
          <a:xfrm>
            <a:off x="5652120" y="1772816"/>
            <a:ext cx="1385509" cy="369332"/>
          </a:xfrm>
          <a:prstGeom prst="rect">
            <a:avLst/>
          </a:prstGeom>
        </p:spPr>
        <p:txBody>
          <a:bodyPr wrap="none">
            <a:spAutoFit/>
          </a:bodyPr>
          <a:lstStyle/>
          <a:p>
            <a:pPr algn="ctr">
              <a:spcBef>
                <a:spcPct val="50000"/>
              </a:spcBef>
            </a:pPr>
            <a:r>
              <a:rPr lang="tr-TR" b="1" dirty="0" smtClean="0">
                <a:solidFill>
                  <a:srgbClr val="00B050"/>
                </a:solidFill>
              </a:rPr>
              <a:t>OKUL FOBİSİ</a:t>
            </a:r>
            <a:endParaRPr lang="tr-TR" b="1" dirty="0">
              <a:solidFill>
                <a:srgbClr val="00B050"/>
              </a:solidFill>
            </a:endParaRPr>
          </a:p>
        </p:txBody>
      </p:sp>
      <p:sp>
        <p:nvSpPr>
          <p:cNvPr id="6" name="5 Dikdörtgen"/>
          <p:cNvSpPr/>
          <p:nvPr/>
        </p:nvSpPr>
        <p:spPr>
          <a:xfrm>
            <a:off x="4139952" y="2060848"/>
            <a:ext cx="4572000" cy="923330"/>
          </a:xfrm>
          <a:prstGeom prst="rect">
            <a:avLst/>
          </a:prstGeom>
        </p:spPr>
        <p:txBody>
          <a:bodyPr>
            <a:spAutoFit/>
          </a:bodyPr>
          <a:lstStyle/>
          <a:p>
            <a:pPr>
              <a:spcBef>
                <a:spcPct val="50000"/>
              </a:spcBef>
            </a:pPr>
            <a:r>
              <a:rPr lang="tr-TR" b="1" dirty="0" smtClean="0"/>
              <a:t>Kuvvetli bir endişe nedeniyle çocuğun okula gitmeyi istememesi ya da bu konuda isteksiz görünmesidir.</a:t>
            </a:r>
            <a:endParaRPr lang="tr-TR" b="1" dirty="0"/>
          </a:p>
        </p:txBody>
      </p:sp>
      <p:pic>
        <p:nvPicPr>
          <p:cNvPr id="3074" name="Picture 2" descr="C:\Users\Mert\Desktop\cocuk-okul-fobi.jpg"/>
          <p:cNvPicPr>
            <a:picLocks noChangeAspect="1" noChangeArrowheads="1"/>
          </p:cNvPicPr>
          <p:nvPr/>
        </p:nvPicPr>
        <p:blipFill>
          <a:blip r:embed="rId3" cstate="print"/>
          <a:srcRect/>
          <a:stretch>
            <a:fillRect/>
          </a:stretch>
        </p:blipFill>
        <p:spPr bwMode="auto">
          <a:xfrm>
            <a:off x="4211960" y="3068960"/>
            <a:ext cx="4464496" cy="31889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211960" y="980728"/>
            <a:ext cx="4572000" cy="4801314"/>
          </a:xfrm>
          <a:prstGeom prst="rect">
            <a:avLst/>
          </a:prstGeom>
        </p:spPr>
        <p:txBody>
          <a:bodyPr>
            <a:spAutoFit/>
          </a:bodyPr>
          <a:lstStyle/>
          <a:p>
            <a:pPr>
              <a:spcBef>
                <a:spcPct val="50000"/>
              </a:spcBef>
            </a:pPr>
            <a:r>
              <a:rPr lang="tr-TR" b="1" dirty="0" smtClean="0"/>
              <a:t>Çocukta  Yaşamına İlişkin Bir Güvensizlik</a:t>
            </a:r>
          </a:p>
          <a:p>
            <a:pPr>
              <a:spcBef>
                <a:spcPct val="50000"/>
              </a:spcBef>
            </a:pPr>
            <a:r>
              <a:rPr lang="tr-TR" b="1" dirty="0" smtClean="0"/>
              <a:t> Uyandıran,endişeye Yol Açan Bazı Nedenler Aşağıda Sıralanmıştır.</a:t>
            </a:r>
          </a:p>
          <a:p>
            <a:pPr>
              <a:spcBef>
                <a:spcPct val="50000"/>
              </a:spcBef>
              <a:buFontTx/>
              <a:buChar char="•"/>
            </a:pPr>
            <a:r>
              <a:rPr lang="tr-TR" b="1" dirty="0" smtClean="0"/>
              <a:t>Ebeveynden biri evden uzakta (şehir dışında)çalışmaktadır.</a:t>
            </a:r>
          </a:p>
          <a:p>
            <a:pPr>
              <a:spcBef>
                <a:spcPct val="50000"/>
              </a:spcBef>
              <a:buFontTx/>
              <a:buChar char="•"/>
            </a:pPr>
            <a:r>
              <a:rPr lang="tr-TR" b="1" dirty="0" smtClean="0"/>
              <a:t>Aile bireylerinden biri ciddi biçimde hastadır.</a:t>
            </a:r>
          </a:p>
          <a:p>
            <a:pPr>
              <a:spcBef>
                <a:spcPct val="50000"/>
              </a:spcBef>
              <a:buFontTx/>
              <a:buChar char="•"/>
            </a:pPr>
            <a:r>
              <a:rPr lang="tr-TR" b="1" dirty="0" smtClean="0"/>
              <a:t>Annesi ve babası onun önünde çok fazla kavga etmektedir.</a:t>
            </a:r>
          </a:p>
          <a:p>
            <a:pPr>
              <a:spcBef>
                <a:spcPct val="50000"/>
              </a:spcBef>
              <a:buFontTx/>
              <a:buChar char="•"/>
            </a:pPr>
            <a:r>
              <a:rPr lang="tr-TR" b="1" dirty="0" smtClean="0"/>
              <a:t>Ailenin yeni bir bebeği olmuştur.</a:t>
            </a:r>
          </a:p>
          <a:p>
            <a:pPr>
              <a:spcBef>
                <a:spcPct val="50000"/>
              </a:spcBef>
              <a:buFontTx/>
              <a:buChar char="•"/>
            </a:pPr>
            <a:r>
              <a:rPr lang="tr-TR" b="1" dirty="0" smtClean="0"/>
              <a:t>Kısa bir süre önce yakın bir akraba ölmüştür.</a:t>
            </a:r>
          </a:p>
          <a:p>
            <a:pPr>
              <a:spcBef>
                <a:spcPct val="50000"/>
              </a:spcBef>
              <a:buFontTx/>
              <a:buChar char="•"/>
            </a:pPr>
            <a:r>
              <a:rPr lang="tr-TR" b="1" dirty="0" smtClean="0"/>
              <a:t>Ana-babası, çok üstüne düşmektedir ve aşırı koruyucudur.</a:t>
            </a:r>
          </a:p>
          <a:p>
            <a:pPr>
              <a:spcBef>
                <a:spcPct val="50000"/>
              </a:spcBef>
              <a:buFontTx/>
              <a:buChar char="•"/>
            </a:pPr>
            <a:r>
              <a:rPr lang="tr-TR" b="1" dirty="0" smtClean="0"/>
              <a:t>Ana-baba yeni boşanmıştır.</a:t>
            </a:r>
            <a:endParaRPr lang="tr-TR"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067944" y="1340768"/>
            <a:ext cx="4734272" cy="5155257"/>
          </a:xfrm>
          <a:prstGeom prst="rect">
            <a:avLst/>
          </a:prstGeom>
        </p:spPr>
        <p:txBody>
          <a:bodyPr wrap="square">
            <a:spAutoFit/>
          </a:bodyPr>
          <a:lstStyle/>
          <a:p>
            <a:pPr>
              <a:spcBef>
                <a:spcPct val="50000"/>
              </a:spcBef>
            </a:pPr>
            <a:r>
              <a:rPr lang="tr-TR" sz="1400" b="1" dirty="0" smtClean="0"/>
              <a:t>Anne Baba Ne Yapabilir?</a:t>
            </a:r>
          </a:p>
          <a:p>
            <a:pPr>
              <a:spcBef>
                <a:spcPct val="50000"/>
              </a:spcBef>
              <a:buFontTx/>
              <a:buChar char="•"/>
            </a:pPr>
            <a:r>
              <a:rPr lang="tr-TR" sz="1400" b="1" dirty="0" smtClean="0"/>
              <a:t>Okula gitmediğinden dolayı çocuğu suçlamaktan kaçının.</a:t>
            </a:r>
          </a:p>
          <a:p>
            <a:pPr>
              <a:spcBef>
                <a:spcPct val="50000"/>
              </a:spcBef>
              <a:buFontTx/>
              <a:buChar char="•"/>
            </a:pPr>
            <a:r>
              <a:rPr lang="tr-TR" sz="1400" b="1" dirty="0" smtClean="0"/>
              <a:t>Bu sıkıntılı durumun geçici olduğunu,başka bazı çocuklarda da görüldüğünü ve kolaylıkla iyi edildiğini anlatın.</a:t>
            </a:r>
          </a:p>
          <a:p>
            <a:pPr>
              <a:spcBef>
                <a:spcPct val="50000"/>
              </a:spcBef>
              <a:buFontTx/>
              <a:buChar char="•"/>
            </a:pPr>
            <a:r>
              <a:rPr lang="tr-TR" sz="1400" b="1" dirty="0" smtClean="0"/>
              <a:t>Okula gitmesi konusunda ailenin tüm fertleri olarak kararlı ve ısrarlı olun.</a:t>
            </a:r>
          </a:p>
          <a:p>
            <a:pPr>
              <a:spcBef>
                <a:spcPct val="50000"/>
              </a:spcBef>
              <a:buFontTx/>
              <a:buChar char="•"/>
            </a:pPr>
            <a:r>
              <a:rPr lang="tr-TR" sz="1400" b="1" dirty="0" smtClean="0"/>
              <a:t>Doğrudan,onu üzen bir şey olup olmadığını sorun.</a:t>
            </a:r>
          </a:p>
          <a:p>
            <a:pPr>
              <a:spcBef>
                <a:spcPct val="50000"/>
              </a:spcBef>
              <a:buFontTx/>
              <a:buChar char="•"/>
            </a:pPr>
            <a:r>
              <a:rPr lang="tr-TR" sz="1400" b="1" dirty="0" smtClean="0"/>
              <a:t>Davranışlarındaki herhangi bir değişikliği ayırt etmeye çalışın.</a:t>
            </a:r>
          </a:p>
          <a:p>
            <a:pPr>
              <a:spcBef>
                <a:spcPct val="50000"/>
              </a:spcBef>
              <a:buFontTx/>
              <a:buChar char="•"/>
            </a:pPr>
            <a:r>
              <a:rPr lang="tr-TR" sz="1400" b="1" dirty="0" smtClean="0"/>
              <a:t>Sınıf öğretmeniyle görüşün.</a:t>
            </a:r>
          </a:p>
          <a:p>
            <a:pPr>
              <a:spcBef>
                <a:spcPct val="50000"/>
              </a:spcBef>
              <a:buFontTx/>
              <a:buChar char="•"/>
            </a:pPr>
            <a:r>
              <a:rPr lang="tr-TR" sz="1400" b="1" dirty="0" smtClean="0"/>
              <a:t>Gerekli gördüğünüz yerde değişiklik yapın</a:t>
            </a:r>
          </a:p>
          <a:p>
            <a:pPr>
              <a:spcBef>
                <a:spcPct val="50000"/>
              </a:spcBef>
              <a:buFontTx/>
              <a:buChar char="•"/>
            </a:pPr>
            <a:r>
              <a:rPr lang="tr-TR" sz="1400" b="1" dirty="0" smtClean="0"/>
              <a:t>Çocuğun düzenli olarak okula gitmesini sağlayın.</a:t>
            </a:r>
          </a:p>
          <a:p>
            <a:pPr>
              <a:spcBef>
                <a:spcPct val="50000"/>
              </a:spcBef>
              <a:buFontTx/>
              <a:buChar char="•"/>
            </a:pPr>
            <a:r>
              <a:rPr lang="tr-TR" sz="1400" b="1" dirty="0" smtClean="0"/>
              <a:t>Çocuğun okul fobisini tetikleyen etken evdeki sorunlardan kaynaklanıyorsa,bu orunların çözümüne çalışın.</a:t>
            </a:r>
          </a:p>
          <a:p>
            <a:pPr>
              <a:spcBef>
                <a:spcPct val="50000"/>
              </a:spcBef>
              <a:buFontTx/>
              <a:buChar char="•"/>
            </a:pPr>
            <a:r>
              <a:rPr lang="tr-TR" sz="1400" b="1" dirty="0" smtClean="0"/>
              <a:t>Bağımlı olduğu ebeveyn yerine okula diğer ebeveynin götürmesini ya da okul servisiyle gitmesini sağlayın.</a:t>
            </a:r>
          </a:p>
          <a:p>
            <a:pPr>
              <a:spcBef>
                <a:spcPct val="50000"/>
              </a:spcBef>
              <a:buFontTx/>
              <a:buChar char="•"/>
            </a:pPr>
            <a:r>
              <a:rPr lang="tr-TR" sz="1400" b="1" dirty="0" smtClean="0"/>
              <a:t>Bir uzman çocuk </a:t>
            </a:r>
            <a:r>
              <a:rPr lang="tr-TR" sz="1400" b="1" dirty="0" err="1" smtClean="0"/>
              <a:t>psikoloğu</a:t>
            </a:r>
            <a:r>
              <a:rPr lang="tr-TR" sz="1400" b="1" dirty="0" smtClean="0"/>
              <a:t>, çocuğun bireysel tedavisinin yanı sıra,bu konuda aileyi yönlendirmelidir.</a:t>
            </a:r>
            <a:endParaRPr lang="tr-TR" sz="1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5536" y="5373216"/>
            <a:ext cx="8155887" cy="923330"/>
          </a:xfrm>
          <a:prstGeom prst="rect">
            <a:avLst/>
          </a:prstGeom>
          <a:noFill/>
        </p:spPr>
        <p:txBody>
          <a:bodyPr wrap="none" lIns="91440" tIns="45720" rIns="91440" bIns="45720">
            <a:spAutoFit/>
          </a:bodyPr>
          <a:lstStyle/>
          <a:p>
            <a:pPr algn="ctr"/>
            <a:r>
              <a:rPr lang="tr-TR" sz="5400" b="1" i="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Dinlediğiniz için Teşekkürler</a:t>
            </a:r>
            <a:endParaRPr lang="tr-TR"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C:\Users\Mert\Desktop\Bitirme Gif.gif"/>
          <p:cNvPicPr>
            <a:picLocks noChangeAspect="1" noChangeArrowheads="1" noCrop="1"/>
          </p:cNvPicPr>
          <p:nvPr/>
        </p:nvPicPr>
        <p:blipFill>
          <a:blip r:embed="rId2" cstate="print"/>
          <a:srcRect/>
          <a:stretch>
            <a:fillRect/>
          </a:stretch>
        </p:blipFill>
        <p:spPr bwMode="auto">
          <a:xfrm>
            <a:off x="2699792" y="1268760"/>
            <a:ext cx="3810000" cy="3810000"/>
          </a:xfrm>
          <a:prstGeom prst="rect">
            <a:avLst/>
          </a:prstGeom>
          <a:noFill/>
        </p:spPr>
      </p:pic>
      <p:sp>
        <p:nvSpPr>
          <p:cNvPr id="6" name="5 Dikdörtgen"/>
          <p:cNvSpPr/>
          <p:nvPr/>
        </p:nvSpPr>
        <p:spPr>
          <a:xfrm>
            <a:off x="539552" y="260648"/>
            <a:ext cx="80648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355976" y="404664"/>
            <a:ext cx="3882088" cy="369332"/>
          </a:xfrm>
          <a:prstGeom prst="rect">
            <a:avLst/>
          </a:prstGeom>
        </p:spPr>
        <p:txBody>
          <a:bodyPr wrap="none">
            <a:spAutoFit/>
          </a:bodyPr>
          <a:lstStyle/>
          <a:p>
            <a:pPr>
              <a:spcBef>
                <a:spcPct val="50000"/>
              </a:spcBef>
            </a:pPr>
            <a:r>
              <a:rPr lang="tr-TR" b="1" dirty="0" smtClean="0">
                <a:solidFill>
                  <a:srgbClr val="00B050"/>
                </a:solidFill>
              </a:rPr>
              <a:t>GEVŞEK TUTUM (Çocuk  Merkezli  Aile)</a:t>
            </a:r>
            <a:endParaRPr lang="tr-TR" b="1" dirty="0">
              <a:solidFill>
                <a:srgbClr val="00B050"/>
              </a:solidFill>
            </a:endParaRPr>
          </a:p>
        </p:txBody>
      </p:sp>
      <p:sp>
        <p:nvSpPr>
          <p:cNvPr id="4" name="3 Dikdörtgen"/>
          <p:cNvSpPr/>
          <p:nvPr/>
        </p:nvSpPr>
        <p:spPr>
          <a:xfrm>
            <a:off x="4139952" y="908720"/>
            <a:ext cx="4572000" cy="5400600"/>
          </a:xfrm>
          <a:prstGeom prst="rect">
            <a:avLst/>
          </a:prstGeom>
        </p:spPr>
        <p:txBody>
          <a:bodyPr wrap="square">
            <a:spAutoFit/>
          </a:bodyPr>
          <a:lstStyle/>
          <a:p>
            <a:pPr>
              <a:spcBef>
                <a:spcPct val="50000"/>
              </a:spcBef>
            </a:pPr>
            <a:r>
              <a:rPr lang="tr-TR" sz="1600" b="1" dirty="0" smtClean="0"/>
              <a:t>DAVRANIŞ: Çocuk ailede </a:t>
            </a:r>
            <a:r>
              <a:rPr lang="tr-TR" sz="1600" b="1" dirty="0" err="1" smtClean="0"/>
              <a:t>insiyatif</a:t>
            </a:r>
            <a:r>
              <a:rPr lang="tr-TR" sz="1600" b="1" dirty="0" smtClean="0"/>
              <a:t> sahibi tek kişidir ve onun isteklerine diğer aile bireyleri kayıtsız şartsız uyarlar.Anne – baba-çocuk rolleri, hak ve sorumluluklar </a:t>
            </a:r>
            <a:r>
              <a:rPr lang="tr-TR" sz="1600" b="1" dirty="0" err="1" smtClean="0"/>
              <a:t>gözardı</a:t>
            </a:r>
            <a:r>
              <a:rPr lang="tr-TR" sz="1600" b="1" dirty="0" smtClean="0"/>
              <a:t> edilmiştir.Ana-baba- çocuk arasında sağlıklı bir iletişim yoktur. Çocuk, abartılmış sevgi gösterileri içinde büyür. Anne baba evde çocuklarının egemenliğini kabullenmiş ve onlara boyun eğmişlerdir.Çocuk aşırı şımartılmıştır.</a:t>
            </a:r>
          </a:p>
          <a:p>
            <a:pPr>
              <a:spcBef>
                <a:spcPct val="50000"/>
              </a:spcBef>
            </a:pPr>
            <a:endParaRPr lang="tr-TR" sz="1600" b="1" dirty="0" smtClean="0"/>
          </a:p>
          <a:p>
            <a:pPr>
              <a:spcBef>
                <a:spcPct val="50000"/>
              </a:spcBef>
            </a:pPr>
            <a:r>
              <a:rPr lang="tr-TR" sz="1600" b="1" dirty="0" smtClean="0"/>
              <a:t>SONUÇ:Çocuk doyumsuzdur, 300 elektronik oyuncağına 301 ‘incinin eklenmesini ister.Ana- babalarına hükmederler ve onlara çok az saygı gösterirler.Zamanla ev dışındaki kimselere de egemen olmanın yollarını ararlar.Hayatlarının ilk günlerinden itibaren her türlü ihtiyaçlarının karşılanacağı ve isteklerinin buyruk niteliği taşıdığı beklentisini geliştirmişlerdir.Okul ortamına uyum sağlamakta güçlük çeker. Yetişkin olduklarında da toplumun kendilerine vermediği hakları kendilerine tanımaya karşılaşırlar</a:t>
            </a:r>
            <a:r>
              <a:rPr lang="tr-TR" sz="1600" dirty="0" smtClean="0"/>
              <a:t>.</a:t>
            </a:r>
            <a:endParaRPr lang="tr-TR"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4860032" y="332656"/>
            <a:ext cx="3087063" cy="369332"/>
          </a:xfrm>
          <a:prstGeom prst="rect">
            <a:avLst/>
          </a:prstGeom>
        </p:spPr>
        <p:txBody>
          <a:bodyPr wrap="none">
            <a:spAutoFit/>
          </a:bodyPr>
          <a:lstStyle/>
          <a:p>
            <a:pPr algn="ctr">
              <a:spcBef>
                <a:spcPct val="50000"/>
              </a:spcBef>
            </a:pPr>
            <a:r>
              <a:rPr lang="tr-TR" b="1" dirty="0" smtClean="0">
                <a:solidFill>
                  <a:srgbClr val="00B050"/>
                </a:solidFill>
              </a:rPr>
              <a:t>DENGESİZ VE KARASIZ TUTUM</a:t>
            </a:r>
            <a:endParaRPr lang="tr-TR" b="1" dirty="0">
              <a:solidFill>
                <a:srgbClr val="00B050"/>
              </a:solidFill>
            </a:endParaRPr>
          </a:p>
        </p:txBody>
      </p:sp>
      <p:sp>
        <p:nvSpPr>
          <p:cNvPr id="4" name="3 Dikdörtgen"/>
          <p:cNvSpPr/>
          <p:nvPr/>
        </p:nvSpPr>
        <p:spPr>
          <a:xfrm>
            <a:off x="4139952" y="764704"/>
            <a:ext cx="4572000" cy="5216813"/>
          </a:xfrm>
          <a:prstGeom prst="rect">
            <a:avLst/>
          </a:prstGeom>
        </p:spPr>
        <p:txBody>
          <a:bodyPr>
            <a:spAutoFit/>
          </a:bodyPr>
          <a:lstStyle/>
          <a:p>
            <a:pPr>
              <a:spcBef>
                <a:spcPct val="50000"/>
              </a:spcBef>
            </a:pPr>
            <a:r>
              <a:rPr lang="tr-TR" b="1" dirty="0" smtClean="0"/>
              <a:t>DAVRANIŞ: Anne-baba arasında görüş ayrılığı vardır.Ayrıca anne- baba değişken davranışlar sergilerler.Ana-baba, çocuk konusunda –çocuğun yanında- birbirlerini eleştirirler.Taraflardan biri çocuğu kayırır. Çocuğuna sözünü dinletmeye çalışan karasız ve dengesiz bir anne; Önce çocuğuna yumuşak tonda konuşur,ardından sesini yükseltir,annenin isteği hala yerine getirilmemişse  anne çocuğu döver fakat ardından da diz çöküp özür diler. Baba,yorgun olmadığı ve sakin  olduğu bir günde ‘uygun’ gördüğü bir davranışı, yorgun ve gergin olduğu bir günde ‘uygun </a:t>
            </a:r>
            <a:r>
              <a:rPr lang="tr-TR" b="1" dirty="0" err="1" smtClean="0"/>
              <a:t>olmayan’bir</a:t>
            </a:r>
            <a:r>
              <a:rPr lang="tr-TR" b="1" dirty="0" smtClean="0"/>
              <a:t> davranış olarak görür.</a:t>
            </a:r>
          </a:p>
          <a:p>
            <a:pPr>
              <a:spcBef>
                <a:spcPct val="50000"/>
              </a:spcBef>
            </a:pPr>
            <a:r>
              <a:rPr lang="tr-TR" b="1" dirty="0" smtClean="0"/>
              <a:t>SONUÇ:Çocukta bazı iç çatışmalar oluşabilir.Çocuk huzursuz bir yapıya sahip olur. Çocuk,dengesiz ve tutarsız davranışlar sergiler.</a:t>
            </a:r>
            <a:endParaRPr lang="tr-T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364088" y="260648"/>
            <a:ext cx="2064475" cy="369332"/>
          </a:xfrm>
          <a:prstGeom prst="rect">
            <a:avLst/>
          </a:prstGeom>
        </p:spPr>
        <p:txBody>
          <a:bodyPr wrap="none">
            <a:spAutoFit/>
          </a:bodyPr>
          <a:lstStyle/>
          <a:p>
            <a:pPr algn="ctr">
              <a:spcBef>
                <a:spcPct val="50000"/>
              </a:spcBef>
            </a:pPr>
            <a:r>
              <a:rPr lang="tr-TR" b="1" dirty="0" smtClean="0">
                <a:solidFill>
                  <a:srgbClr val="00B050"/>
                </a:solidFill>
              </a:rPr>
              <a:t>KORUYUCU TUTUM</a:t>
            </a:r>
            <a:endParaRPr lang="tr-TR" b="1" dirty="0">
              <a:solidFill>
                <a:srgbClr val="00B050"/>
              </a:solidFill>
            </a:endParaRPr>
          </a:p>
        </p:txBody>
      </p:sp>
      <p:sp>
        <p:nvSpPr>
          <p:cNvPr id="4" name="3 Dikdörtgen"/>
          <p:cNvSpPr/>
          <p:nvPr/>
        </p:nvSpPr>
        <p:spPr>
          <a:xfrm>
            <a:off x="4211960" y="2060848"/>
            <a:ext cx="4572000" cy="4385816"/>
          </a:xfrm>
          <a:prstGeom prst="rect">
            <a:avLst/>
          </a:prstGeom>
        </p:spPr>
        <p:txBody>
          <a:bodyPr>
            <a:spAutoFit/>
          </a:bodyPr>
          <a:lstStyle/>
          <a:p>
            <a:pPr>
              <a:spcBef>
                <a:spcPct val="50000"/>
              </a:spcBef>
            </a:pPr>
            <a:r>
              <a:rPr lang="tr-TR" b="1" dirty="0" smtClean="0"/>
              <a:t>DAVRANIŞ: Çocuğa gereğinden fazla kontrol ve özen gösterilir.Anne çocuğuna yardım etme ve ona olan sevgisini dile getirme adına çocuğunun yapması gereken davranışları veya görevleri kendisi yapar.Mesela;2 yaşlarında çatal-kaşık kullanabilen çocuğa 8-9 yaşlarına gelse bile anne eliyle yemek yedirir.</a:t>
            </a:r>
          </a:p>
          <a:p>
            <a:pPr>
              <a:spcBef>
                <a:spcPct val="50000"/>
              </a:spcBef>
            </a:pPr>
            <a:r>
              <a:rPr lang="tr-TR" b="1" dirty="0" smtClean="0"/>
              <a:t>SONUÇ:Çocuk diğer kimselere aşırı bağımlı, güvensiz, duygusal kırıklıkları olan bir kişi olabilir.Gelecekte aynı koruyucu tutumu eşinden bekleyebilir.Çocuk kendi kendini yöneten bir birey olamaz. Çocuğun sosyal gelişimi zedelenir,çocuk kendini gruba dahil ettirmek için zaman zaman toplumdışı ve isyankar davranışlara başvurabilir.</a:t>
            </a:r>
            <a:endParaRPr lang="tr-TR" b="1" dirty="0"/>
          </a:p>
        </p:txBody>
      </p:sp>
      <p:pic>
        <p:nvPicPr>
          <p:cNvPr id="19458" name="Picture 2" descr="C:\Users\Mert\Desktop\asiri-koruyucu-anne-baba-tutumu-cocugu-nasil-etkiler.jpg"/>
          <p:cNvPicPr>
            <a:picLocks noChangeAspect="1" noChangeArrowheads="1"/>
          </p:cNvPicPr>
          <p:nvPr/>
        </p:nvPicPr>
        <p:blipFill>
          <a:blip r:embed="rId3" cstate="print"/>
          <a:srcRect/>
          <a:stretch>
            <a:fillRect/>
          </a:stretch>
        </p:blipFill>
        <p:spPr bwMode="auto">
          <a:xfrm>
            <a:off x="4211960" y="548680"/>
            <a:ext cx="4464496" cy="15121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004048" y="332656"/>
            <a:ext cx="2787493" cy="369332"/>
          </a:xfrm>
          <a:prstGeom prst="rect">
            <a:avLst/>
          </a:prstGeom>
        </p:spPr>
        <p:txBody>
          <a:bodyPr wrap="none">
            <a:spAutoFit/>
          </a:bodyPr>
          <a:lstStyle/>
          <a:p>
            <a:pPr algn="ctr">
              <a:spcBef>
                <a:spcPct val="50000"/>
              </a:spcBef>
            </a:pPr>
            <a:r>
              <a:rPr lang="tr-TR" b="1" dirty="0" smtClean="0">
                <a:solidFill>
                  <a:srgbClr val="00B050"/>
                </a:solidFill>
              </a:rPr>
              <a:t>İLGİSİZ VE KAYITSIZ TUTUM</a:t>
            </a:r>
            <a:endParaRPr lang="tr-TR" b="1" dirty="0">
              <a:solidFill>
                <a:srgbClr val="00B050"/>
              </a:solidFill>
            </a:endParaRPr>
          </a:p>
        </p:txBody>
      </p:sp>
      <p:sp>
        <p:nvSpPr>
          <p:cNvPr id="4" name="3 Dikdörtgen"/>
          <p:cNvSpPr/>
          <p:nvPr/>
        </p:nvSpPr>
        <p:spPr>
          <a:xfrm>
            <a:off x="4139952" y="764704"/>
            <a:ext cx="4572000" cy="2446824"/>
          </a:xfrm>
          <a:prstGeom prst="rect">
            <a:avLst/>
          </a:prstGeom>
        </p:spPr>
        <p:txBody>
          <a:bodyPr>
            <a:spAutoFit/>
          </a:bodyPr>
          <a:lstStyle/>
          <a:p>
            <a:pPr>
              <a:spcBef>
                <a:spcPct val="50000"/>
              </a:spcBef>
            </a:pPr>
            <a:r>
              <a:rPr lang="tr-TR" b="1" dirty="0" smtClean="0"/>
              <a:t>DAVRANIŞ</a:t>
            </a:r>
            <a:r>
              <a:rPr lang="tr-TR" dirty="0" smtClean="0"/>
              <a:t>:</a:t>
            </a:r>
            <a:r>
              <a:rPr lang="tr-TR" b="1" dirty="0" smtClean="0"/>
              <a:t>Anne-baba çocuğu yalnız bırakma görmezden gelme şeklinde çocuğu yalnız bırakır.Duygusal istismara yol açan böyle bir ortamda ana-baba-çocuk üçgeni arasında iletişim kopukluğu gözlenir.</a:t>
            </a:r>
          </a:p>
          <a:p>
            <a:pPr>
              <a:spcBef>
                <a:spcPct val="50000"/>
              </a:spcBef>
            </a:pPr>
            <a:r>
              <a:rPr lang="tr-TR" b="1" dirty="0" smtClean="0"/>
              <a:t>SONUÇ</a:t>
            </a:r>
            <a:r>
              <a:rPr lang="tr-TR" dirty="0" smtClean="0"/>
              <a:t>:</a:t>
            </a:r>
            <a:r>
              <a:rPr lang="tr-TR" b="1" dirty="0" smtClean="0"/>
              <a:t>Çocuk, arkadaşlarına ve yakın çevresindeki eşyalara zarar  verebilir. Çocuğun saldırganlık eğilimi güçlüdür.</a:t>
            </a:r>
            <a:endParaRPr lang="tr-TR" b="1" dirty="0"/>
          </a:p>
        </p:txBody>
      </p:sp>
      <p:pic>
        <p:nvPicPr>
          <p:cNvPr id="18434" name="Picture 2" descr="C:\Users\Mert\Desktop\reddedici-anne-baba-tutumu.jpg"/>
          <p:cNvPicPr>
            <a:picLocks noChangeAspect="1" noChangeArrowheads="1"/>
          </p:cNvPicPr>
          <p:nvPr/>
        </p:nvPicPr>
        <p:blipFill>
          <a:blip r:embed="rId3" cstate="print"/>
          <a:srcRect/>
          <a:stretch>
            <a:fillRect/>
          </a:stretch>
        </p:blipFill>
        <p:spPr bwMode="auto">
          <a:xfrm>
            <a:off x="4211960" y="3284984"/>
            <a:ext cx="4536504" cy="30243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3689648" y="260648"/>
            <a:ext cx="5454352" cy="784830"/>
          </a:xfrm>
          <a:prstGeom prst="rect">
            <a:avLst/>
          </a:prstGeom>
        </p:spPr>
        <p:txBody>
          <a:bodyPr wrap="square">
            <a:spAutoFit/>
          </a:bodyPr>
          <a:lstStyle/>
          <a:p>
            <a:pPr algn="ctr">
              <a:spcBef>
                <a:spcPct val="50000"/>
              </a:spcBef>
            </a:pPr>
            <a:r>
              <a:rPr lang="tr-TR" b="1" dirty="0" smtClean="0">
                <a:solidFill>
                  <a:srgbClr val="00B050"/>
                </a:solidFill>
              </a:rPr>
              <a:t>GÜVEN VERİCİ, DESTEKLEYİCİ </a:t>
            </a:r>
          </a:p>
          <a:p>
            <a:pPr algn="ctr">
              <a:spcBef>
                <a:spcPct val="50000"/>
              </a:spcBef>
            </a:pPr>
            <a:r>
              <a:rPr lang="tr-TR" b="1" dirty="0" smtClean="0">
                <a:solidFill>
                  <a:srgbClr val="00B050"/>
                </a:solidFill>
              </a:rPr>
              <a:t>VE HOŞGÖRÜLÜ TUTUM</a:t>
            </a:r>
            <a:endParaRPr lang="tr-TR" b="1" dirty="0">
              <a:solidFill>
                <a:srgbClr val="00B050"/>
              </a:solidFill>
            </a:endParaRPr>
          </a:p>
        </p:txBody>
      </p:sp>
      <p:sp>
        <p:nvSpPr>
          <p:cNvPr id="4" name="3 Dikdörtgen"/>
          <p:cNvSpPr/>
          <p:nvPr/>
        </p:nvSpPr>
        <p:spPr>
          <a:xfrm>
            <a:off x="4139952" y="1124744"/>
            <a:ext cx="4572000" cy="5216813"/>
          </a:xfrm>
          <a:prstGeom prst="rect">
            <a:avLst/>
          </a:prstGeom>
        </p:spPr>
        <p:txBody>
          <a:bodyPr>
            <a:spAutoFit/>
          </a:bodyPr>
          <a:lstStyle/>
          <a:p>
            <a:pPr>
              <a:spcBef>
                <a:spcPct val="50000"/>
              </a:spcBef>
            </a:pPr>
            <a:r>
              <a:rPr lang="tr-TR" b="1" dirty="0" smtClean="0"/>
              <a:t>DAVRANIŞ:</a:t>
            </a:r>
            <a:r>
              <a:rPr lang="tr-TR" dirty="0" smtClean="0"/>
              <a:t> </a:t>
            </a:r>
            <a:r>
              <a:rPr lang="tr-TR" b="1" dirty="0" smtClean="0"/>
              <a:t>Ana-babanın çocuklarına karşı hoşgörü sahibi olmaları, onları desteklemeleri,çocukların bazı kısıtlamalar dışında, arzularını diledikleri biçimde gerçekleştirmelerine izin vermeleri anlamına gelir. Evde kabul edilen ve edilmeyen davranışların sınırları bellidir.Bu sınırlar içinde çocuk özgürdür çocuğun söz hakkı vardır, duygu ve düşüncelerine saygı duyulur ve çocuk kendini rahatlıkla ifade eder.Davranışlar kabul görür ve onaylanır.Çocuk sevgi,güven, teşvik görür ve yetişkinler tarafından dinlenir.Çocuk,ikna ederek denetlenir.Anne baba tutarlıdır ve çocuk tarafından anlaşılabilir davranışlar sergiler.</a:t>
            </a:r>
          </a:p>
          <a:p>
            <a:pPr>
              <a:spcBef>
                <a:spcPct val="50000"/>
              </a:spcBef>
            </a:pPr>
            <a:r>
              <a:rPr lang="tr-TR" b="1" dirty="0" smtClean="0"/>
              <a:t>SONUÇ</a:t>
            </a:r>
            <a:r>
              <a:rPr lang="tr-TR" dirty="0" smtClean="0"/>
              <a:t>:</a:t>
            </a:r>
            <a:r>
              <a:rPr lang="tr-TR" b="1" dirty="0" smtClean="0"/>
              <a:t>Çocuk özgüven kazanır ve kendine kendine karar verip sorumluluk taşımasını öğrenir.Çocuk, girişim yeteneğine sahip olur.</a:t>
            </a:r>
            <a:endParaRPr lang="tr-T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t\Desktop\454.jpg"/>
          <p:cNvPicPr>
            <a:picLocks noChangeAspect="1" noChangeArrowheads="1"/>
          </p:cNvPicPr>
          <p:nvPr/>
        </p:nvPicPr>
        <p:blipFill>
          <a:blip r:embed="rId2" cstate="print"/>
          <a:srcRect/>
          <a:stretch>
            <a:fillRect/>
          </a:stretch>
        </p:blipFill>
        <p:spPr bwMode="auto">
          <a:xfrm>
            <a:off x="0" y="0"/>
            <a:ext cx="9144000" cy="6884276"/>
          </a:xfrm>
          <a:prstGeom prst="rect">
            <a:avLst/>
          </a:prstGeom>
          <a:noFill/>
        </p:spPr>
      </p:pic>
      <p:sp>
        <p:nvSpPr>
          <p:cNvPr id="3" name="2 Dikdörtgen"/>
          <p:cNvSpPr/>
          <p:nvPr/>
        </p:nvSpPr>
        <p:spPr>
          <a:xfrm>
            <a:off x="5868144" y="260648"/>
            <a:ext cx="1002197" cy="369332"/>
          </a:xfrm>
          <a:prstGeom prst="rect">
            <a:avLst/>
          </a:prstGeom>
        </p:spPr>
        <p:txBody>
          <a:bodyPr wrap="none">
            <a:spAutoFit/>
          </a:bodyPr>
          <a:lstStyle/>
          <a:p>
            <a:pPr algn="ctr">
              <a:spcBef>
                <a:spcPct val="50000"/>
              </a:spcBef>
            </a:pPr>
            <a:r>
              <a:rPr lang="tr-TR" b="1" dirty="0" smtClean="0">
                <a:solidFill>
                  <a:srgbClr val="00B050"/>
                </a:solidFill>
              </a:rPr>
              <a:t>İLETİŞİM</a:t>
            </a:r>
            <a:endParaRPr lang="tr-TR" b="1" dirty="0">
              <a:solidFill>
                <a:srgbClr val="00B050"/>
              </a:solidFill>
            </a:endParaRPr>
          </a:p>
        </p:txBody>
      </p:sp>
      <p:sp>
        <p:nvSpPr>
          <p:cNvPr id="4" name="3 Dikdörtgen"/>
          <p:cNvSpPr/>
          <p:nvPr/>
        </p:nvSpPr>
        <p:spPr>
          <a:xfrm>
            <a:off x="4139952" y="548680"/>
            <a:ext cx="4572000" cy="646331"/>
          </a:xfrm>
          <a:prstGeom prst="rect">
            <a:avLst/>
          </a:prstGeom>
        </p:spPr>
        <p:txBody>
          <a:bodyPr>
            <a:spAutoFit/>
          </a:bodyPr>
          <a:lstStyle/>
          <a:p>
            <a:pPr>
              <a:spcBef>
                <a:spcPct val="50000"/>
              </a:spcBef>
            </a:pPr>
            <a:r>
              <a:rPr lang="tr-TR" b="1" dirty="0" smtClean="0"/>
              <a:t>Nitelikleri ne olursa olsun iki sistem arasındaki bilgi alışverişi iletişim olarak tanımlanabilir.</a:t>
            </a:r>
            <a:endParaRPr lang="tr-TR" b="1" dirty="0"/>
          </a:p>
        </p:txBody>
      </p:sp>
      <p:sp>
        <p:nvSpPr>
          <p:cNvPr id="5" name="4 Dikdörtgen"/>
          <p:cNvSpPr/>
          <p:nvPr/>
        </p:nvSpPr>
        <p:spPr>
          <a:xfrm>
            <a:off x="4572000" y="1124744"/>
            <a:ext cx="3637919" cy="369332"/>
          </a:xfrm>
          <a:prstGeom prst="rect">
            <a:avLst/>
          </a:prstGeom>
        </p:spPr>
        <p:txBody>
          <a:bodyPr wrap="none">
            <a:spAutoFit/>
          </a:bodyPr>
          <a:lstStyle/>
          <a:p>
            <a:pPr algn="ctr">
              <a:spcBef>
                <a:spcPct val="50000"/>
              </a:spcBef>
            </a:pPr>
            <a:r>
              <a:rPr lang="tr-TR" b="1" dirty="0" smtClean="0">
                <a:solidFill>
                  <a:srgbClr val="00B050"/>
                </a:solidFill>
              </a:rPr>
              <a:t>Başarılı Bir İletişimin Temel Koşulları</a:t>
            </a:r>
            <a:endParaRPr lang="tr-TR" b="1" dirty="0">
              <a:solidFill>
                <a:srgbClr val="00B050"/>
              </a:solidFill>
            </a:endParaRPr>
          </a:p>
        </p:txBody>
      </p:sp>
      <p:sp>
        <p:nvSpPr>
          <p:cNvPr id="6" name="5 Dikdörtgen"/>
          <p:cNvSpPr/>
          <p:nvPr/>
        </p:nvSpPr>
        <p:spPr>
          <a:xfrm>
            <a:off x="4139952" y="2780928"/>
            <a:ext cx="4572000" cy="3693319"/>
          </a:xfrm>
          <a:prstGeom prst="rect">
            <a:avLst/>
          </a:prstGeom>
        </p:spPr>
        <p:txBody>
          <a:bodyPr>
            <a:spAutoFit/>
          </a:bodyPr>
          <a:lstStyle/>
          <a:p>
            <a:pPr marL="457200" indent="-457200">
              <a:spcBef>
                <a:spcPct val="50000"/>
              </a:spcBef>
              <a:buFontTx/>
              <a:buAutoNum type="arabicPeriod"/>
            </a:pPr>
            <a:r>
              <a:rPr lang="tr-TR" b="1" dirty="0" smtClean="0"/>
              <a:t>Karşımızdaki kişilere saygı duymak, onların varlığını kabul etmek, önemli ve değerli olduklarını hissettirmek, olduğu gibi benimsemek anlamını taşır.</a:t>
            </a:r>
          </a:p>
          <a:p>
            <a:pPr marL="457200" indent="-457200">
              <a:spcBef>
                <a:spcPct val="50000"/>
              </a:spcBef>
              <a:buFontTx/>
              <a:buAutoNum type="arabicPeriod"/>
            </a:pPr>
            <a:r>
              <a:rPr lang="tr-TR" b="1" dirty="0" smtClean="0"/>
              <a:t>Gerçekçi ve doğal davranmak, abartıdan uzak, olduğu gibi davranmaktır.</a:t>
            </a:r>
          </a:p>
          <a:p>
            <a:pPr marL="457200" indent="-457200">
              <a:spcBef>
                <a:spcPct val="50000"/>
              </a:spcBef>
              <a:buFontTx/>
              <a:buAutoNum type="arabicPeriod"/>
            </a:pPr>
            <a:r>
              <a:rPr lang="tr-TR" b="1" dirty="0" smtClean="0"/>
              <a:t>İletişimin </a:t>
            </a:r>
            <a:r>
              <a:rPr lang="tr-TR" b="1" dirty="0" err="1" smtClean="0"/>
              <a:t>belkide</a:t>
            </a:r>
            <a:r>
              <a:rPr lang="tr-TR" b="1" dirty="0" smtClean="0"/>
              <a:t> en önemi öğesi empatidir.Empati, bir anlamda, dış dünyayı karşımızdaki kişinin penceresinden görmeye çalışmaktır.Kurulan bu duygu ortaklığı, iletişimi güçlü kılar.</a:t>
            </a:r>
            <a:endParaRPr lang="tr-TR" b="1" dirty="0"/>
          </a:p>
        </p:txBody>
      </p:sp>
      <p:pic>
        <p:nvPicPr>
          <p:cNvPr id="17410" name="Picture 2" descr="C:\Users\Mert\Desktop\banner1_1.jpg"/>
          <p:cNvPicPr>
            <a:picLocks noChangeAspect="1" noChangeArrowheads="1"/>
          </p:cNvPicPr>
          <p:nvPr/>
        </p:nvPicPr>
        <p:blipFill>
          <a:blip r:embed="rId3" cstate="print"/>
          <a:srcRect/>
          <a:stretch>
            <a:fillRect/>
          </a:stretch>
        </p:blipFill>
        <p:spPr bwMode="auto">
          <a:xfrm>
            <a:off x="4283968" y="1484784"/>
            <a:ext cx="4320480" cy="12961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2768</Words>
  <Application>Microsoft Office PowerPoint</Application>
  <PresentationFormat>Ekran Gösterisi (4:3)</PresentationFormat>
  <Paragraphs>227</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Mert Kaya</dc:creator>
  <cp:lastModifiedBy>CBOX</cp:lastModifiedBy>
  <cp:revision>15</cp:revision>
  <dcterms:created xsi:type="dcterms:W3CDTF">2017-01-30T09:43:14Z</dcterms:created>
  <dcterms:modified xsi:type="dcterms:W3CDTF">2017-05-08T09:06:32Z</dcterms:modified>
</cp:coreProperties>
</file>